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 id="2147483696" r:id="rId2"/>
  </p:sldMasterIdLst>
  <p:notesMasterIdLst>
    <p:notesMasterId r:id="rId55"/>
  </p:notesMasterIdLst>
  <p:sldIdLst>
    <p:sldId id="310" r:id="rId3"/>
    <p:sldId id="266" r:id="rId4"/>
    <p:sldId id="256" r:id="rId5"/>
    <p:sldId id="258" r:id="rId6"/>
    <p:sldId id="257" r:id="rId7"/>
    <p:sldId id="259" r:id="rId8"/>
    <p:sldId id="260" r:id="rId9"/>
    <p:sldId id="261" r:id="rId10"/>
    <p:sldId id="262" r:id="rId11"/>
    <p:sldId id="263" r:id="rId12"/>
    <p:sldId id="264" r:id="rId13"/>
    <p:sldId id="265" r:id="rId14"/>
    <p:sldId id="268" r:id="rId15"/>
    <p:sldId id="267" r:id="rId16"/>
    <p:sldId id="270" r:id="rId17"/>
    <p:sldId id="271" r:id="rId18"/>
    <p:sldId id="272" r:id="rId19"/>
    <p:sldId id="273" r:id="rId20"/>
    <p:sldId id="290" r:id="rId21"/>
    <p:sldId id="274" r:id="rId22"/>
    <p:sldId id="291" r:id="rId23"/>
    <p:sldId id="275" r:id="rId24"/>
    <p:sldId id="276" r:id="rId25"/>
    <p:sldId id="277" r:id="rId26"/>
    <p:sldId id="278" r:id="rId27"/>
    <p:sldId id="292" r:id="rId28"/>
    <p:sldId id="280" r:id="rId29"/>
    <p:sldId id="281" r:id="rId30"/>
    <p:sldId id="293" r:id="rId31"/>
    <p:sldId id="282" r:id="rId32"/>
    <p:sldId id="283" r:id="rId33"/>
    <p:sldId id="294" r:id="rId34"/>
    <p:sldId id="284" r:id="rId35"/>
    <p:sldId id="285" r:id="rId36"/>
    <p:sldId id="295" r:id="rId37"/>
    <p:sldId id="286" r:id="rId38"/>
    <p:sldId id="296" r:id="rId39"/>
    <p:sldId id="287" r:id="rId40"/>
    <p:sldId id="297" r:id="rId41"/>
    <p:sldId id="288" r:id="rId42"/>
    <p:sldId id="289" r:id="rId43"/>
    <p:sldId id="269" r:id="rId44"/>
    <p:sldId id="298" r:id="rId45"/>
    <p:sldId id="299" r:id="rId46"/>
    <p:sldId id="300" r:id="rId47"/>
    <p:sldId id="301" r:id="rId48"/>
    <p:sldId id="302" r:id="rId49"/>
    <p:sldId id="304" r:id="rId50"/>
    <p:sldId id="303" r:id="rId51"/>
    <p:sldId id="307" r:id="rId52"/>
    <p:sldId id="305" r:id="rId53"/>
    <p:sldId id="306" r:id="rId5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44B9CB-C74E-42F8-B988-AC23CE95803A}" type="datetimeFigureOut">
              <a:rPr lang="tr-TR" smtClean="0"/>
              <a:t>24.04.2016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81E5E7-EB3E-4E9E-AF95-7C4D7FD62247}" type="slidenum">
              <a:rPr lang="tr-TR" smtClean="0"/>
              <a:t>‹#›</a:t>
            </a:fld>
            <a:endParaRPr lang="tr-TR"/>
          </a:p>
        </p:txBody>
      </p:sp>
    </p:spTree>
    <p:extLst>
      <p:ext uri="{BB962C8B-B14F-4D97-AF65-F5344CB8AC3E}">
        <p14:creationId xmlns:p14="http://schemas.microsoft.com/office/powerpoint/2010/main" val="3701400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837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B0593FAD-7753-4087-BB22-7D5876DF4D0B}" type="slidenum">
              <a:rPr lang="tr-TR" altLang="tr-TR" smtClean="0">
                <a:solidFill>
                  <a:srgbClr val="000000"/>
                </a:solidFill>
              </a:rPr>
              <a:pPr/>
              <a:t>1</a:t>
            </a:fld>
            <a:endParaRPr lang="tr-TR" altLang="tr-TR"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24.04.2016</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24.04.2016</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24.04.2016</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a:defRPr/>
            </a:lvl1pPr>
          </a:lstStyle>
          <a:p>
            <a:pPr>
              <a:defRPr/>
            </a:pPr>
            <a:fld id="{B422DFF1-D4CD-4B9A-B18C-74C46FA2DF8C}" type="datetimeFigureOut">
              <a:rPr lang="tr-TR"/>
              <a:pPr>
                <a:defRPr/>
              </a:pPr>
              <a:t>24.04.2016</a:t>
            </a:fld>
            <a:endParaRPr lang="tr-TR"/>
          </a:p>
        </p:txBody>
      </p:sp>
      <p:sp>
        <p:nvSpPr>
          <p:cNvPr id="5" name="Slide Number Placeholder 7"/>
          <p:cNvSpPr>
            <a:spLocks noGrp="1"/>
          </p:cNvSpPr>
          <p:nvPr>
            <p:ph type="sldNum" sz="quarter" idx="11"/>
          </p:nvPr>
        </p:nvSpPr>
        <p:spPr/>
        <p:txBody>
          <a:bodyPr/>
          <a:lstStyle>
            <a:lvl1pPr>
              <a:defRPr/>
            </a:lvl1pPr>
          </a:lstStyle>
          <a:p>
            <a:pPr>
              <a:defRPr/>
            </a:pPr>
            <a:fld id="{C0244DF4-1C8E-435A-A52F-C27EC37B7B63}" type="slidenum">
              <a:rPr lang="tr-TR"/>
              <a:pPr>
                <a:defRPr/>
              </a:pPr>
              <a:t>‹#›</a:t>
            </a:fld>
            <a:endParaRPr lang="tr-TR"/>
          </a:p>
        </p:txBody>
      </p:sp>
      <p:sp>
        <p:nvSpPr>
          <p:cNvPr id="6" name="Footer Placeholder 8"/>
          <p:cNvSpPr>
            <a:spLocks noGrp="1"/>
          </p:cNvSpPr>
          <p:nvPr>
            <p:ph type="ftr" sz="quarter" idx="12"/>
          </p:nvPr>
        </p:nvSpPr>
        <p:spPr/>
        <p:txBody>
          <a:bodyPr/>
          <a:lstStyle>
            <a:lvl1pPr>
              <a:defRPr/>
            </a:lvl1pPr>
          </a:lstStyle>
          <a:p>
            <a:pPr>
              <a:defRPr/>
            </a:pPr>
            <a:endParaRPr lang="tr-TR"/>
          </a:p>
        </p:txBody>
      </p:sp>
    </p:spTree>
    <p:extLst>
      <p:ext uri="{BB962C8B-B14F-4D97-AF65-F5344CB8AC3E}">
        <p14:creationId xmlns:p14="http://schemas.microsoft.com/office/powerpoint/2010/main" val="17425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a:defRPr/>
            </a:lvl1pPr>
          </a:lstStyle>
          <a:p>
            <a:pPr>
              <a:defRPr/>
            </a:pPr>
            <a:fld id="{74A4CC59-58C8-4881-BBED-E36E64385F31}"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81F2A743-8DDC-43AC-833D-51F49F21A744}" type="slidenum">
              <a:rPr lang="tr-TR"/>
              <a:pPr>
                <a:defRPr/>
              </a:pPr>
              <a:t>‹#›</a:t>
            </a:fld>
            <a:endParaRPr lang="tr-TR"/>
          </a:p>
        </p:txBody>
      </p:sp>
    </p:spTree>
    <p:extLst>
      <p:ext uri="{BB962C8B-B14F-4D97-AF65-F5344CB8AC3E}">
        <p14:creationId xmlns:p14="http://schemas.microsoft.com/office/powerpoint/2010/main" val="2509733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a:defRPr/>
            </a:lvl1pPr>
          </a:lstStyle>
          <a:p>
            <a:pPr>
              <a:defRPr/>
            </a:pPr>
            <a:fld id="{7A457A74-7DCF-4EF4-A804-48A1A371F472}" type="datetimeFigureOut">
              <a:rPr lang="tr-TR"/>
              <a:pPr>
                <a:defRPr/>
              </a:pPr>
              <a:t>24.04.2016</a:t>
            </a:fld>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E408C008-300D-4446-92D1-0D17D8483D7B}" type="slidenum">
              <a:rPr lang="tr-TR"/>
              <a:pPr>
                <a:defRPr/>
              </a:pPr>
              <a:t>‹#›</a:t>
            </a:fld>
            <a:endParaRPr lang="tr-TR"/>
          </a:p>
        </p:txBody>
      </p:sp>
    </p:spTree>
    <p:extLst>
      <p:ext uri="{BB962C8B-B14F-4D97-AF65-F5344CB8AC3E}">
        <p14:creationId xmlns:p14="http://schemas.microsoft.com/office/powerpoint/2010/main" val="2053941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a:defRPr/>
            </a:lvl1pPr>
          </a:lstStyle>
          <a:p>
            <a:pPr>
              <a:defRPr/>
            </a:pPr>
            <a:fld id="{CECE7A7B-D24B-4A5F-AA81-50BBB4D16F8D}" type="datetimeFigureOut">
              <a:rPr lang="tr-TR"/>
              <a:pPr>
                <a:defRPr/>
              </a:pPr>
              <a:t>24.04.2016</a:t>
            </a:fld>
            <a:endParaRPr lang="tr-TR"/>
          </a:p>
        </p:txBody>
      </p:sp>
      <p:sp>
        <p:nvSpPr>
          <p:cNvPr id="6" name="Footer Placeholder 5"/>
          <p:cNvSpPr>
            <a:spLocks noGrp="1"/>
          </p:cNvSpPr>
          <p:nvPr>
            <p:ph type="ftr" sz="quarter" idx="15"/>
          </p:nvPr>
        </p:nvSpPr>
        <p:spPr/>
        <p:txBody>
          <a:bodyPr/>
          <a:lstStyle>
            <a:lvl1pPr>
              <a:defRPr/>
            </a:lvl1pPr>
          </a:lstStyle>
          <a:p>
            <a:pPr>
              <a:defRPr/>
            </a:pPr>
            <a:endParaRPr lang="tr-TR"/>
          </a:p>
        </p:txBody>
      </p:sp>
      <p:sp>
        <p:nvSpPr>
          <p:cNvPr id="7" name="Slide Number Placeholder 6"/>
          <p:cNvSpPr>
            <a:spLocks noGrp="1"/>
          </p:cNvSpPr>
          <p:nvPr>
            <p:ph type="sldNum" sz="quarter" idx="16"/>
          </p:nvPr>
        </p:nvSpPr>
        <p:spPr/>
        <p:txBody>
          <a:bodyPr/>
          <a:lstStyle>
            <a:lvl1pPr>
              <a:defRPr/>
            </a:lvl1pPr>
          </a:lstStyle>
          <a:p>
            <a:pPr>
              <a:defRPr/>
            </a:pPr>
            <a:fld id="{4D92F05A-4CF4-4D95-BB44-594FE0CEB71F}" type="slidenum">
              <a:rPr lang="tr-TR"/>
              <a:pPr>
                <a:defRPr/>
              </a:pPr>
              <a:t>‹#›</a:t>
            </a:fld>
            <a:endParaRPr lang="tr-TR"/>
          </a:p>
        </p:txBody>
      </p:sp>
    </p:spTree>
    <p:extLst>
      <p:ext uri="{BB962C8B-B14F-4D97-AF65-F5344CB8AC3E}">
        <p14:creationId xmlns:p14="http://schemas.microsoft.com/office/powerpoint/2010/main" val="3667027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a:defRPr/>
            </a:lvl1pPr>
          </a:lstStyle>
          <a:p>
            <a:pPr>
              <a:defRPr/>
            </a:pPr>
            <a:fld id="{66B5F396-2060-4732-B7A8-1CC1704B91DA}" type="datetimeFigureOut">
              <a:rPr lang="tr-TR"/>
              <a:pPr>
                <a:defRPr/>
              </a:pPr>
              <a:t>24.04.2016</a:t>
            </a:fld>
            <a:endParaRPr lang="tr-TR"/>
          </a:p>
        </p:txBody>
      </p:sp>
      <p:sp>
        <p:nvSpPr>
          <p:cNvPr id="8" name="Footer Placeholder 7"/>
          <p:cNvSpPr>
            <a:spLocks noGrp="1"/>
          </p:cNvSpPr>
          <p:nvPr>
            <p:ph type="ftr" sz="quarter" idx="16"/>
          </p:nvPr>
        </p:nvSpPr>
        <p:spPr/>
        <p:txBody>
          <a:bodyPr/>
          <a:lstStyle>
            <a:lvl1pPr>
              <a:defRPr/>
            </a:lvl1pPr>
          </a:lstStyle>
          <a:p>
            <a:pPr>
              <a:defRPr/>
            </a:pPr>
            <a:endParaRPr lang="tr-TR"/>
          </a:p>
        </p:txBody>
      </p:sp>
      <p:sp>
        <p:nvSpPr>
          <p:cNvPr id="9" name="Slide Number Placeholder 8"/>
          <p:cNvSpPr>
            <a:spLocks noGrp="1"/>
          </p:cNvSpPr>
          <p:nvPr>
            <p:ph type="sldNum" sz="quarter" idx="17"/>
          </p:nvPr>
        </p:nvSpPr>
        <p:spPr/>
        <p:txBody>
          <a:bodyPr/>
          <a:lstStyle>
            <a:lvl1pPr>
              <a:defRPr/>
            </a:lvl1pPr>
          </a:lstStyle>
          <a:p>
            <a:pPr>
              <a:defRPr/>
            </a:pPr>
            <a:fld id="{2ABBB669-DD2A-4481-A88B-3CD36E9AF484}" type="slidenum">
              <a:rPr lang="tr-TR"/>
              <a:pPr>
                <a:defRPr/>
              </a:pPr>
              <a:t>‹#›</a:t>
            </a:fld>
            <a:endParaRPr lang="tr-TR"/>
          </a:p>
        </p:txBody>
      </p:sp>
    </p:spTree>
    <p:extLst>
      <p:ext uri="{BB962C8B-B14F-4D97-AF65-F5344CB8AC3E}">
        <p14:creationId xmlns:p14="http://schemas.microsoft.com/office/powerpoint/2010/main" val="2344593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a:defRPr/>
            </a:lvl1pPr>
          </a:lstStyle>
          <a:p>
            <a:pPr>
              <a:defRPr/>
            </a:pPr>
            <a:fld id="{43BE96A2-3194-40B3-84F4-0781B0386B56}" type="datetimeFigureOut">
              <a:rPr lang="tr-TR"/>
              <a:pPr>
                <a:defRPr/>
              </a:pPr>
              <a:t>24.04.2016</a:t>
            </a:fld>
            <a:endParaRPr lang="tr-TR"/>
          </a:p>
        </p:txBody>
      </p:sp>
      <p:sp>
        <p:nvSpPr>
          <p:cNvPr id="4" name="Footer Placeholder 3"/>
          <p:cNvSpPr>
            <a:spLocks noGrp="1"/>
          </p:cNvSpPr>
          <p:nvPr>
            <p:ph type="ftr" sz="quarter" idx="11"/>
          </p:nvPr>
        </p:nvSpPr>
        <p:spPr/>
        <p:txBody>
          <a:bodyPr/>
          <a:lstStyle>
            <a:lvl1pPr>
              <a:defRPr/>
            </a:lvl1pPr>
          </a:lstStyle>
          <a:p>
            <a:pPr>
              <a:defRPr/>
            </a:pPr>
            <a:endParaRPr lang="tr-TR"/>
          </a:p>
        </p:txBody>
      </p:sp>
      <p:sp>
        <p:nvSpPr>
          <p:cNvPr id="5" name="Slide Number Placeholder 4"/>
          <p:cNvSpPr>
            <a:spLocks noGrp="1"/>
          </p:cNvSpPr>
          <p:nvPr>
            <p:ph type="sldNum" sz="quarter" idx="12"/>
          </p:nvPr>
        </p:nvSpPr>
        <p:spPr/>
        <p:txBody>
          <a:bodyPr/>
          <a:lstStyle>
            <a:lvl1pPr>
              <a:defRPr/>
            </a:lvl1pPr>
          </a:lstStyle>
          <a:p>
            <a:pPr>
              <a:defRPr/>
            </a:pPr>
            <a:fld id="{9A17E429-C795-40A9-8227-62C313BFC0C5}" type="slidenum">
              <a:rPr lang="tr-TR"/>
              <a:pPr>
                <a:defRPr/>
              </a:pPr>
              <a:t>‹#›</a:t>
            </a:fld>
            <a:endParaRPr lang="tr-TR"/>
          </a:p>
        </p:txBody>
      </p:sp>
    </p:spTree>
    <p:extLst>
      <p:ext uri="{BB962C8B-B14F-4D97-AF65-F5344CB8AC3E}">
        <p14:creationId xmlns:p14="http://schemas.microsoft.com/office/powerpoint/2010/main" val="2688098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7286ED0-495B-4585-8853-BF19B6C34C83}" type="datetimeFigureOut">
              <a:rPr lang="tr-TR"/>
              <a:pPr>
                <a:defRPr/>
              </a:pPr>
              <a:t>24.04.2016</a:t>
            </a:fld>
            <a:endParaRPr lang="tr-TR"/>
          </a:p>
        </p:txBody>
      </p:sp>
      <p:sp>
        <p:nvSpPr>
          <p:cNvPr id="3" name="Footer Placeholder 2"/>
          <p:cNvSpPr>
            <a:spLocks noGrp="1"/>
          </p:cNvSpPr>
          <p:nvPr>
            <p:ph type="ftr" sz="quarter" idx="11"/>
          </p:nvPr>
        </p:nvSpPr>
        <p:spPr/>
        <p:txBody>
          <a:bodyPr/>
          <a:lstStyle>
            <a:lvl1pPr>
              <a:defRPr/>
            </a:lvl1pPr>
          </a:lstStyle>
          <a:p>
            <a:pPr>
              <a:defRPr/>
            </a:pPr>
            <a:endParaRPr lang="tr-TR"/>
          </a:p>
        </p:txBody>
      </p:sp>
      <p:sp>
        <p:nvSpPr>
          <p:cNvPr id="4" name="Slide Number Placeholder 3"/>
          <p:cNvSpPr>
            <a:spLocks noGrp="1"/>
          </p:cNvSpPr>
          <p:nvPr>
            <p:ph type="sldNum" sz="quarter" idx="12"/>
          </p:nvPr>
        </p:nvSpPr>
        <p:spPr/>
        <p:txBody>
          <a:bodyPr/>
          <a:lstStyle>
            <a:lvl1pPr>
              <a:defRPr/>
            </a:lvl1pPr>
          </a:lstStyle>
          <a:p>
            <a:pPr>
              <a:defRPr/>
            </a:pPr>
            <a:fld id="{E2C4A9E0-0B49-4CE4-864D-CC469C2BF5E6}" type="slidenum">
              <a:rPr lang="tr-TR"/>
              <a:pPr>
                <a:defRPr/>
              </a:pPr>
              <a:t>‹#›</a:t>
            </a:fld>
            <a:endParaRPr lang="tr-TR"/>
          </a:p>
        </p:txBody>
      </p:sp>
    </p:spTree>
    <p:extLst>
      <p:ext uri="{BB962C8B-B14F-4D97-AF65-F5344CB8AC3E}">
        <p14:creationId xmlns:p14="http://schemas.microsoft.com/office/powerpoint/2010/main" val="3520478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B4ACB7B5-2C61-4BF7-985A-A4C1BB2842B6}" type="datetimeFigureOut">
              <a:rPr lang="tr-TR"/>
              <a:pPr>
                <a:defRPr/>
              </a:pPr>
              <a:t>24.04.2016</a:t>
            </a:fld>
            <a:endParaRPr lang="tr-TR"/>
          </a:p>
        </p:txBody>
      </p:sp>
      <p:sp>
        <p:nvSpPr>
          <p:cNvPr id="6" name="Footer Placeholder 5"/>
          <p:cNvSpPr>
            <a:spLocks noGrp="1"/>
          </p:cNvSpPr>
          <p:nvPr>
            <p:ph type="ftr" sz="quarter" idx="11"/>
          </p:nvPr>
        </p:nvSpPr>
        <p:spPr/>
        <p:txBody>
          <a:bodyPr/>
          <a:lstStyle>
            <a:lvl1pPr>
              <a:defRPr/>
            </a:lvl1pPr>
          </a:lstStyle>
          <a:p>
            <a:pPr>
              <a:defRPr/>
            </a:pPr>
            <a:endParaRPr lang="tr-TR"/>
          </a:p>
        </p:txBody>
      </p:sp>
      <p:sp>
        <p:nvSpPr>
          <p:cNvPr id="7" name="Slide Number Placeholder 6"/>
          <p:cNvSpPr>
            <a:spLocks noGrp="1"/>
          </p:cNvSpPr>
          <p:nvPr>
            <p:ph type="sldNum" sz="quarter" idx="12"/>
          </p:nvPr>
        </p:nvSpPr>
        <p:spPr/>
        <p:txBody>
          <a:bodyPr/>
          <a:lstStyle>
            <a:lvl1pPr>
              <a:defRPr/>
            </a:lvl1pPr>
          </a:lstStyle>
          <a:p>
            <a:pPr>
              <a:defRPr/>
            </a:pPr>
            <a:fld id="{C5195482-A6C9-4DA9-85E4-383BFC9EC2C7}" type="slidenum">
              <a:rPr lang="tr-TR"/>
              <a:pPr>
                <a:defRPr/>
              </a:pPr>
              <a:t>‹#›</a:t>
            </a:fld>
            <a:endParaRPr lang="tr-TR"/>
          </a:p>
        </p:txBody>
      </p:sp>
    </p:spTree>
    <p:extLst>
      <p:ext uri="{BB962C8B-B14F-4D97-AF65-F5344CB8AC3E}">
        <p14:creationId xmlns:p14="http://schemas.microsoft.com/office/powerpoint/2010/main" val="1639745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24.04.2016</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dirty="0"/>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8AB4F46B-7D5D-4661-8763-50D2DAFA1746}" type="datetimeFigureOut">
              <a:rPr lang="tr-TR"/>
              <a:pPr>
                <a:defRPr/>
              </a:pPr>
              <a:t>24.04.2016</a:t>
            </a:fld>
            <a:endParaRPr lang="tr-TR"/>
          </a:p>
        </p:txBody>
      </p:sp>
      <p:sp>
        <p:nvSpPr>
          <p:cNvPr id="6" name="Footer Placeholder 5"/>
          <p:cNvSpPr>
            <a:spLocks noGrp="1"/>
          </p:cNvSpPr>
          <p:nvPr>
            <p:ph type="ftr" sz="quarter" idx="11"/>
          </p:nvPr>
        </p:nvSpPr>
        <p:spPr/>
        <p:txBody>
          <a:bodyPr/>
          <a:lstStyle>
            <a:lvl1pPr>
              <a:defRPr/>
            </a:lvl1pPr>
          </a:lstStyle>
          <a:p>
            <a:pPr>
              <a:defRPr/>
            </a:pPr>
            <a:endParaRPr lang="tr-TR"/>
          </a:p>
        </p:txBody>
      </p:sp>
      <p:sp>
        <p:nvSpPr>
          <p:cNvPr id="7" name="Slide Number Placeholder 6"/>
          <p:cNvSpPr>
            <a:spLocks noGrp="1"/>
          </p:cNvSpPr>
          <p:nvPr>
            <p:ph type="sldNum" sz="quarter" idx="12"/>
          </p:nvPr>
        </p:nvSpPr>
        <p:spPr/>
        <p:txBody>
          <a:bodyPr/>
          <a:lstStyle>
            <a:lvl1pPr>
              <a:defRPr/>
            </a:lvl1pPr>
          </a:lstStyle>
          <a:p>
            <a:pPr>
              <a:defRPr/>
            </a:pPr>
            <a:fld id="{EF227124-2615-41B7-A625-6CB58B578F6E}" type="slidenum">
              <a:rPr lang="tr-TR"/>
              <a:pPr>
                <a:defRPr/>
              </a:pPr>
              <a:t>‹#›</a:t>
            </a:fld>
            <a:endParaRPr lang="tr-TR"/>
          </a:p>
        </p:txBody>
      </p:sp>
    </p:spTree>
    <p:extLst>
      <p:ext uri="{BB962C8B-B14F-4D97-AF65-F5344CB8AC3E}">
        <p14:creationId xmlns:p14="http://schemas.microsoft.com/office/powerpoint/2010/main" val="2618752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FF2837DF-CC2E-4B08-9DBC-2C402F9C038A}"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ED0D56DF-8FD0-4D6B-BF51-59CD3958BA5B}" type="slidenum">
              <a:rPr lang="tr-TR"/>
              <a:pPr>
                <a:defRPr/>
              </a:pPr>
              <a:t>‹#›</a:t>
            </a:fld>
            <a:endParaRPr lang="tr-TR"/>
          </a:p>
        </p:txBody>
      </p:sp>
    </p:spTree>
    <p:extLst>
      <p:ext uri="{BB962C8B-B14F-4D97-AF65-F5344CB8AC3E}">
        <p14:creationId xmlns:p14="http://schemas.microsoft.com/office/powerpoint/2010/main" val="1947777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DAE30329-2266-4460-8C8B-45CFFD32AA51}"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8F4DDDB8-E2B4-48AF-B44A-624C7F5E281D}" type="slidenum">
              <a:rPr lang="tr-TR"/>
              <a:pPr>
                <a:defRPr/>
              </a:pPr>
              <a:t>‹#›</a:t>
            </a:fld>
            <a:endParaRPr lang="tr-TR"/>
          </a:p>
        </p:txBody>
      </p:sp>
    </p:spTree>
    <p:extLst>
      <p:ext uri="{BB962C8B-B14F-4D97-AF65-F5344CB8AC3E}">
        <p14:creationId xmlns:p14="http://schemas.microsoft.com/office/powerpoint/2010/main" val="3383924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9F75050-0E15-4C5B-92B0-66D068882F1F}" type="datetimeFigureOut">
              <a:rPr lang="tr-TR" smtClean="0"/>
              <a:pPr/>
              <a:t>24.04.2016</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D9F75050-0E15-4C5B-92B0-66D068882F1F}" type="datetimeFigureOut">
              <a:rPr lang="tr-TR" smtClean="0"/>
              <a:pPr/>
              <a:t>24.04.2016</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dirty="0"/>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9F75050-0E15-4C5B-92B0-66D068882F1F}" type="datetimeFigureOut">
              <a:rPr lang="tr-TR" smtClean="0"/>
              <a:pPr/>
              <a:t>24.04.2016</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D9F75050-0E15-4C5B-92B0-66D068882F1F}" type="datetimeFigureOut">
              <a:rPr lang="tr-TR" smtClean="0"/>
              <a:pPr/>
              <a:t>24.04.2016</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9F75050-0E15-4C5B-92B0-66D068882F1F}" type="datetimeFigureOut">
              <a:rPr lang="tr-TR" smtClean="0"/>
              <a:pPr/>
              <a:t>24.04.2016</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9F75050-0E15-4C5B-92B0-66D068882F1F}" type="datetimeFigureOut">
              <a:rPr lang="tr-TR" smtClean="0"/>
              <a:pPr/>
              <a:t>24.04.2016</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9F75050-0E15-4C5B-92B0-66D068882F1F}" type="datetimeFigureOut">
              <a:rPr lang="tr-TR" smtClean="0"/>
              <a:pPr/>
              <a:t>24.04.2016</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9F75050-0E15-4C5B-92B0-66D068882F1F}" type="datetimeFigureOut">
              <a:rPr lang="tr-TR" smtClean="0"/>
              <a:pPr/>
              <a:t>24.04.2016</a:t>
            </a:fld>
            <a:endParaRPr lang="tr-TR"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DEFA8C-F947-479F-BE07-76B6B3F80BF1}" type="slidenum">
              <a:rPr lang="tr-TR" smtClean="0"/>
              <a:pPr/>
              <a:t>‹#›</a:t>
            </a:fld>
            <a:endParaRPr lang="tr-TR"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prstClr val="black">
                    <a:lumMod val="65000"/>
                    <a:lumOff val="35000"/>
                  </a:prstClr>
                </a:solidFill>
                <a:latin typeface="Century Gothic" pitchFamily="34" charset="0"/>
              </a:defRPr>
            </a:lvl1pPr>
          </a:lstStyle>
          <a:p>
            <a:pPr defTabSz="457200" eaLnBrk="0" fontAlgn="base" hangingPunct="0">
              <a:spcBef>
                <a:spcPct val="0"/>
              </a:spcBef>
              <a:spcAft>
                <a:spcPct val="0"/>
              </a:spcAft>
              <a:defRPr/>
            </a:pPr>
            <a:fld id="{C0469CFA-01C2-4BA8-A4CD-C29F2B344DF0}" type="datetimeFigureOut">
              <a:rPr lang="en-US"/>
              <a:pPr defTabSz="457200" eaLnBrk="0" fontAlgn="base" hangingPunct="0">
                <a:spcBef>
                  <a:spcPct val="0"/>
                </a:spcBef>
                <a:spcAft>
                  <a:spcPct val="0"/>
                </a:spcAft>
                <a:defRPr/>
              </a:pPr>
              <a:t>4/24/2016</a:t>
            </a:fld>
            <a:endParaRPr lang="en-US" dirty="0"/>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prstClr val="black">
                    <a:lumMod val="65000"/>
                    <a:lumOff val="35000"/>
                  </a:prstClr>
                </a:solidFill>
                <a:latin typeface="Century Gothic" pitchFamily="34" charset="0"/>
              </a:defRPr>
            </a:lvl1pPr>
          </a:lstStyle>
          <a:p>
            <a:pPr defTabSz="457200" eaLnBrk="0" fontAlgn="base" hangingPunct="0">
              <a:spcBef>
                <a:spcPct val="0"/>
              </a:spcBef>
              <a:spcAft>
                <a:spcPct val="0"/>
              </a:spcAft>
              <a:defRPr/>
            </a:pPr>
            <a:endParaRPr lang="tr-T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prstClr val="black">
                    <a:lumMod val="65000"/>
                    <a:lumOff val="35000"/>
                  </a:prstClr>
                </a:solidFill>
                <a:latin typeface="Century Gothic" pitchFamily="34" charset="0"/>
              </a:defRPr>
            </a:lvl1pPr>
          </a:lstStyle>
          <a:p>
            <a:pPr defTabSz="457200" eaLnBrk="0" fontAlgn="base" hangingPunct="0">
              <a:spcBef>
                <a:spcPct val="0"/>
              </a:spcBef>
              <a:spcAft>
                <a:spcPct val="0"/>
              </a:spcAft>
              <a:defRPr/>
            </a:pPr>
            <a:fld id="{0EB8E550-E7AE-4B58-8599-65E058B76582}" type="slidenum">
              <a:rPr lang="en-US"/>
              <a:pPr defTabSz="457200" eaLnBrk="0" fontAlgn="base" hangingPunct="0">
                <a:spcBef>
                  <a:spcPct val="0"/>
                </a:spcBef>
                <a:spcAft>
                  <a:spcPct val="0"/>
                </a:spcAft>
                <a:defRPr/>
              </a:pPr>
              <a:t>‹#›</a:t>
            </a:fld>
            <a:endParaRPr lang="en-US" dirty="0"/>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359547889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www.igdirtso.org.tr/" TargetMode="External"/><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17411"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defTabSz="457200" eaLnBrk="0" fontAlgn="base" hangingPunct="0">
              <a:spcBef>
                <a:spcPct val="0"/>
              </a:spcBef>
              <a:spcAft>
                <a:spcPct val="0"/>
              </a:spcAft>
            </a:pPr>
            <a:r>
              <a:rPr lang="tr-TR" altLang="tr-TR" sz="1400">
                <a:solidFill>
                  <a:srgbClr val="000000"/>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a:solidFill>
                <a:srgbClr val="000000"/>
              </a:solidFill>
              <a:ea typeface="Calibri" pitchFamily="34" charset="0"/>
              <a:cs typeface="Times New Roman" pitchFamily="18" charset="0"/>
            </a:endParaRPr>
          </a:p>
        </p:txBody>
      </p:sp>
      <p:sp>
        <p:nvSpPr>
          <p:cNvPr id="17419" name="Metin kutusu 4"/>
          <p:cNvSpPr txBox="1">
            <a:spLocks noChangeArrowheads="1"/>
          </p:cNvSpPr>
          <p:nvPr/>
        </p:nvSpPr>
        <p:spPr bwMode="auto">
          <a:xfrm>
            <a:off x="2095334" y="2768600"/>
            <a:ext cx="51819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defTabSz="457200" eaLnBrk="0" fontAlgn="base" hangingPunct="0">
              <a:spcBef>
                <a:spcPct val="0"/>
              </a:spcBef>
              <a:spcAft>
                <a:spcPct val="0"/>
              </a:spcAft>
            </a:pPr>
            <a:r>
              <a:rPr lang="tr-TR" altLang="tr-TR" b="1" dirty="0">
                <a:solidFill>
                  <a:srgbClr val="000000"/>
                </a:solidFill>
                <a:latin typeface="Times New Roman" pitchFamily="18" charset="0"/>
                <a:cs typeface="Times New Roman" pitchFamily="18" charset="0"/>
              </a:rPr>
              <a:t>ULAŞTIRMA VE LOJİSTİK MESLEKİ EĞİTİM</a:t>
            </a:r>
          </a:p>
          <a:p>
            <a:pPr algn="ctr"/>
            <a:r>
              <a:rPr lang="tr-TR" altLang="tr-TR" b="1" dirty="0">
                <a:solidFill>
                  <a:srgbClr val="000000"/>
                </a:solidFill>
                <a:latin typeface="Times New Roman" pitchFamily="18" charset="0"/>
                <a:cs typeface="Times New Roman" pitchFamily="18" charset="0"/>
              </a:rPr>
              <a:t>TAŞIMA MODELLERİ</a:t>
            </a:r>
          </a:p>
          <a:p>
            <a:pPr algn="ctr"/>
            <a:r>
              <a:rPr lang="tr-TR" altLang="tr-TR" b="1" dirty="0">
                <a:solidFill>
                  <a:srgbClr val="000000"/>
                </a:solidFill>
                <a:latin typeface="Times New Roman" pitchFamily="18" charset="0"/>
                <a:cs typeface="Times New Roman" pitchFamily="18" charset="0"/>
              </a:rPr>
              <a:t>(DEMİRYOLU TAŞIMACILIĞI</a:t>
            </a:r>
            <a:r>
              <a:rPr lang="tr-TR" altLang="tr-TR" b="1" dirty="0" smtClean="0">
                <a:solidFill>
                  <a:srgbClr val="000000"/>
                </a:solidFill>
                <a:latin typeface="Times New Roman" pitchFamily="18" charset="0"/>
                <a:cs typeface="Times New Roman" pitchFamily="18" charset="0"/>
              </a:rPr>
              <a:t>)</a:t>
            </a:r>
          </a:p>
          <a:p>
            <a:pPr algn="ctr"/>
            <a:r>
              <a:rPr lang="tr-TR" altLang="tr-TR" b="1" dirty="0" err="1" smtClean="0">
                <a:solidFill>
                  <a:srgbClr val="000000"/>
                </a:solidFill>
                <a:latin typeface="Times New Roman" pitchFamily="18" charset="0"/>
                <a:cs typeface="Times New Roman" pitchFamily="18" charset="0"/>
              </a:rPr>
              <a:t>Öğr.Gör.Hakan</a:t>
            </a:r>
            <a:r>
              <a:rPr lang="tr-TR" altLang="tr-TR" b="1" dirty="0" smtClean="0">
                <a:solidFill>
                  <a:srgbClr val="000000"/>
                </a:solidFill>
                <a:latin typeface="Times New Roman" pitchFamily="18" charset="0"/>
                <a:cs typeface="Times New Roman" pitchFamily="18" charset="0"/>
              </a:rPr>
              <a:t> GÜNGÖRMEZ</a:t>
            </a:r>
            <a:endParaRPr lang="tr-TR" altLang="tr-TR"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02689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80728"/>
            <a:ext cx="8229600" cy="5877272"/>
          </a:xfrm>
        </p:spPr>
        <p:txBody>
          <a:bodyPr>
            <a:normAutofit fontScale="62500" lnSpcReduction="20000"/>
          </a:bodyPr>
          <a:lstStyle/>
          <a:p>
            <a:pPr>
              <a:buNone/>
            </a:pPr>
            <a:endParaRPr lang="tr-TR" b="1" dirty="0" smtClean="0"/>
          </a:p>
          <a:p>
            <a:pPr>
              <a:buNone/>
            </a:pPr>
            <a:endParaRPr lang="tr-TR" b="1" dirty="0" smtClean="0"/>
          </a:p>
          <a:p>
            <a:pPr>
              <a:buNone/>
            </a:pPr>
            <a:r>
              <a:rPr lang="en-US" b="1" dirty="0" smtClean="0"/>
              <a:t>Hunyadi ilk kez 1825 yılında İngiltere’de başlayan ve 25 yıl içinde tüm Avrupa’da yayılan demir yolu ulaşımının toprakları 3 kıtaya yayılan Osmanlı İmparatorluğuna girişi diğer birçok teknolojik yeniliğe göre çok erken olmuştur. 1866 yılında Osmanlı’nın geniş toprakları üzerindeki demir yolu hattının uzunluğu sadece 519 km’dir. Üstelik bu hattın sadece 1/3’lük bölümü Anadolu toprakları üzerinde, 389 km’lik bölümü Köstence-Tuna ile Varna-Rusçuk arasında yer alır.</a:t>
            </a:r>
            <a:endParaRPr lang="tr-TR" b="1" dirty="0" smtClean="0"/>
          </a:p>
          <a:p>
            <a:pPr>
              <a:buNone/>
            </a:pPr>
            <a:endParaRPr lang="tr-TR" b="1" dirty="0" smtClean="0"/>
          </a:p>
          <a:p>
            <a:pPr>
              <a:buNone/>
            </a:pPr>
            <a:r>
              <a:rPr lang="tr-TR" b="1" dirty="0" smtClean="0"/>
              <a:t>    .</a:t>
            </a:r>
            <a:r>
              <a:rPr lang="en-US" b="1" dirty="0" smtClean="0"/>
              <a:t>Osmanlı Hükümeti, Haydarpaşa’yı Bağdat’a bağlamayı, dolayısı ile Hindistan’ı Avrupa ile birleştirecek olan hattın İstanbul’dan geçirilmesini düşünmektedir. XIX. yüzyıl sonlarında 1886 yılı içinde bu çerçevede, Anadolu-Bağdat hattının Marmara Denizi havzasına isabet eden Haydarpaşa-İzmit kısmı inşa edilerek hizmete açılır.</a:t>
            </a:r>
            <a:endParaRPr lang="tr-TR" b="1" dirty="0" smtClean="0"/>
          </a:p>
          <a:p>
            <a:endParaRPr lang="tr-TR" b="1" dirty="0" smtClean="0"/>
          </a:p>
          <a:p>
            <a:r>
              <a:rPr lang="en-US" b="1" dirty="0" smtClean="0"/>
              <a:t>8 Ekim 1888 tarihli fermanla bu hattın İzmit-Ankara kısmının inşaat ve işletme imtiyazı Anadolu Osmanlı Şimendifer Kumpanyası’na verilir. 15 Şubat 1893 tarihinde aldığı diğer bir imtiyazla Alman sermayesi ile kurulan aynı kumpanya Eskişehir-Konya, Alayurt- Kütahya kısımlarını inşa ederek işletmeye açar. 31 Ağustos 1893 yılında Eskişehir’den Konya’ya doğru başlayan inşaat, 29 Temmuz 1896 yılında Konya’ya varır.</a:t>
            </a:r>
            <a:endParaRPr lang="tr-TR" b="1" dirty="0" smtClean="0"/>
          </a:p>
          <a:p>
            <a:endParaRPr lang="tr-TR" dirty="0"/>
          </a:p>
        </p:txBody>
      </p:sp>
      <p:sp>
        <p:nvSpPr>
          <p:cNvPr id="2" name="1 Başlık"/>
          <p:cNvSpPr>
            <a:spLocks noGrp="1"/>
          </p:cNvSpPr>
          <p:nvPr>
            <p:ph type="title"/>
          </p:nvPr>
        </p:nvSpPr>
        <p:spPr>
          <a:xfrm>
            <a:off x="457200" y="692696"/>
            <a:ext cx="8229600" cy="724942"/>
          </a:xfrm>
        </p:spPr>
        <p:txBody>
          <a:bodyPr>
            <a:normAutofit fontScale="90000"/>
          </a:bodyPr>
          <a:lstStyle/>
          <a:p>
            <a:pPr lvl="2" algn="ctr" rtl="0">
              <a:spcBef>
                <a:spcPct val="0"/>
              </a:spcBef>
            </a:pPr>
            <a:r>
              <a:rPr lang="en-US" sz="4400" b="1" dirty="0"/>
              <a:t>Ülkemizde Demir Yolları ve Vagon </a:t>
            </a:r>
            <a:r>
              <a:rPr lang="en-US" sz="4400" b="1" dirty="0" smtClean="0"/>
              <a:t>Üretimi</a:t>
            </a:r>
            <a:r>
              <a:rPr lang="tr-TR" sz="2400" b="1" dirty="0" smtClean="0"/>
              <a:t/>
            </a:r>
            <a:br>
              <a:rPr lang="tr-TR" sz="2400" b="1" dirty="0" smtClean="0"/>
            </a:br>
            <a:r>
              <a:rPr lang="tr-TR" sz="2400" b="1" dirty="0"/>
              <a:t/>
            </a:r>
            <a:br>
              <a:rPr lang="tr-TR" sz="2400" b="1" dirty="0"/>
            </a:br>
            <a:r>
              <a:rPr lang="tr-TR" sz="2400" b="1" dirty="0"/>
              <a:t/>
            </a:r>
            <a:br>
              <a:rPr lang="tr-TR" sz="2400" b="1" dirty="0"/>
            </a:br>
            <a:endParaRPr lang="tr-TR"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Başlık"/>
          <p:cNvSpPr>
            <a:spLocks noGrp="1"/>
          </p:cNvSpPr>
          <p:nvPr>
            <p:ph type="title"/>
          </p:nvPr>
        </p:nvSpPr>
        <p:spPr/>
        <p:txBody>
          <a:bodyPr/>
          <a:lstStyle/>
          <a:p>
            <a:endParaRPr lang="tr-TR" dirty="0"/>
          </a:p>
        </p:txBody>
      </p:sp>
      <p:sp>
        <p:nvSpPr>
          <p:cNvPr id="11" name="10 Metin Yer Tutucusu"/>
          <p:cNvSpPr>
            <a:spLocks noGrp="1"/>
          </p:cNvSpPr>
          <p:nvPr>
            <p:ph type="body" idx="1"/>
          </p:nvPr>
        </p:nvSpPr>
        <p:spPr/>
        <p:txBody>
          <a:bodyPr/>
          <a:lstStyle/>
          <a:p>
            <a:endParaRPr lang="tr-TR" dirty="0"/>
          </a:p>
        </p:txBody>
      </p:sp>
      <p:pic>
        <p:nvPicPr>
          <p:cNvPr id="15" name="14 İçerik Yer Tutucusu" descr="4aksvagon.jpg"/>
          <p:cNvPicPr>
            <a:picLocks noGrp="1" noChangeAspect="1"/>
          </p:cNvPicPr>
          <p:nvPr>
            <p:ph sz="half" idx="2"/>
          </p:nvPr>
        </p:nvPicPr>
        <p:blipFill>
          <a:blip r:embed="rId2" cstate="print"/>
          <a:stretch>
            <a:fillRect/>
          </a:stretch>
        </p:blipFill>
        <p:spPr>
          <a:xfrm>
            <a:off x="0" y="0"/>
            <a:ext cx="4291708" cy="6858000"/>
          </a:xfrm>
        </p:spPr>
      </p:pic>
      <p:sp>
        <p:nvSpPr>
          <p:cNvPr id="12" name="11 Metin Yer Tutucusu"/>
          <p:cNvSpPr>
            <a:spLocks noGrp="1"/>
          </p:cNvSpPr>
          <p:nvPr>
            <p:ph type="body" sz="quarter" idx="3"/>
          </p:nvPr>
        </p:nvSpPr>
        <p:spPr/>
        <p:txBody>
          <a:bodyPr/>
          <a:lstStyle/>
          <a:p>
            <a:endParaRPr lang="tr-TR" dirty="0"/>
          </a:p>
        </p:txBody>
      </p:sp>
      <p:pic>
        <p:nvPicPr>
          <p:cNvPr id="18" name="17 İçerik Yer Tutucusu" descr="Bandrma-Tren-Feri-Liman-tcdd.jpg"/>
          <p:cNvPicPr>
            <a:picLocks noGrp="1" noChangeAspect="1"/>
          </p:cNvPicPr>
          <p:nvPr>
            <p:ph sz="quarter" idx="4"/>
          </p:nvPr>
        </p:nvPicPr>
        <p:blipFill>
          <a:blip r:embed="rId3" cstate="print"/>
          <a:stretch>
            <a:fillRect/>
          </a:stretch>
        </p:blipFill>
        <p:spPr>
          <a:xfrm>
            <a:off x="4283968" y="0"/>
            <a:ext cx="4860032" cy="68580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96752"/>
            <a:ext cx="8229600" cy="6264696"/>
          </a:xfrm>
        </p:spPr>
        <p:txBody>
          <a:bodyPr>
            <a:noAutofit/>
          </a:bodyPr>
          <a:lstStyle/>
          <a:p>
            <a:r>
              <a:rPr lang="en-US" sz="2000" dirty="0" smtClean="0"/>
              <a:t>Lojistik sektörü Dünya’da depodan depoya demir yolu taşımacılığı ile çalışmaya başlamıştır. Büyük fabrikaların içine kadar demir yolu ağı girmekte ve tüm limanlar, sanayi bölgeleri liman bağlantılı olarak faaliyet göstermektedir. Avrupa’da sadece yük trenlerinin çalışacağı ana hatlar belirlenmektedir. Yük elleçleyecek alanlar yolcu istasyonlarının dışında yeniden inşa edilmekte, bu alanlarda depolar, stok alanları kurulmaktadır. </a:t>
            </a:r>
            <a:endParaRPr lang="tr-TR" sz="2000" dirty="0" smtClean="0"/>
          </a:p>
          <a:p>
            <a:r>
              <a:rPr lang="en-US" sz="2000" dirty="0" smtClean="0"/>
              <a:t>Ülkemizde de yapılan çalışmaların sadece mevcut hatların iyileştirilmesi ile kalmayıp demir yollarının bir bütün hâlinde planlaması yapılmalıdır. Demir yolu taşımacılığı sadece  iki istasyon arasında kaldığı takdirde, 500 km’nin dışındaki taşımalar için ekonomik olmamaktadır. Depodan depoya taşımalarda ise asgari ekonomik taşıma mesafesi 200  km’nin altına inmektedir. Kombine taşıma sisteminde ise taşımanın demir yoluna ayrılan maliyeti deniz taşımacılığından sonra en avantajlısı olarak ölçülmektedir.</a:t>
            </a:r>
            <a:endParaRPr lang="tr-TR" sz="2000" dirty="0" smtClean="0"/>
          </a:p>
        </p:txBody>
      </p:sp>
      <p:sp>
        <p:nvSpPr>
          <p:cNvPr id="2" name="1 Başlık"/>
          <p:cNvSpPr>
            <a:spLocks noGrp="1"/>
          </p:cNvSpPr>
          <p:nvPr>
            <p:ph type="title"/>
          </p:nvPr>
        </p:nvSpPr>
        <p:spPr/>
        <p:txBody>
          <a:bodyPr>
            <a:normAutofit/>
          </a:bodyPr>
          <a:lstStyle/>
          <a:p>
            <a:r>
              <a:rPr lang="en-US" sz="4000" dirty="0" smtClean="0"/>
              <a:t>Lo</a:t>
            </a:r>
            <a:r>
              <a:rPr lang="tr-TR" sz="4000" dirty="0" smtClean="0"/>
              <a:t>j</a:t>
            </a:r>
            <a:r>
              <a:rPr lang="en-US" sz="4000" dirty="0" smtClean="0"/>
              <a:t>isti</a:t>
            </a:r>
            <a:r>
              <a:rPr lang="tr-TR" sz="4000" dirty="0" smtClean="0"/>
              <a:t>k</a:t>
            </a:r>
            <a:r>
              <a:rPr lang="en-US" sz="4000" dirty="0" smtClean="0"/>
              <a:t> Sektörü ve Demir Yolları</a:t>
            </a:r>
            <a:endParaRPr lang="tr-TR" sz="4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0" y="620713"/>
            <a:ext cx="8686800" cy="7461250"/>
          </a:xfrm>
        </p:spPr>
        <p:txBody>
          <a:bodyPr>
            <a:noAutofit/>
          </a:bodyPr>
          <a:lstStyle/>
          <a:p>
            <a:r>
              <a:rPr lang="en-US" sz="2000" dirty="0" smtClean="0"/>
              <a:t>Demir yolları kara yolu taşımacılığı gibi her noktaya yapılamaması; yani esnekliğinin ve az olmasının yanında taşıma sürelerinin uzun olması da bu tür taşımanın rağbet görmesini engellemektedir. Yolcu ve yük taşımada yıllardır kullanılan demir yolları yüksek sabit maliyet ve düşük değişken maliyetlerinin avantajları ile bilinmektedir. Yükleme, boşaltma, bilet kesimi gibi işlemlerin büyük maliyetler oluşturmaması ve taşıma kapasitesinin yüksekliği nedeniyle birim başına değişken maliyet azalmaktadır. Bunun yanında yüksek altyapı bakım ve amortisman maliyetleri, yüksek sabit maliyetlere yol açmaktadır. Dolayısıyla bu maliyet bileşenlerinden de anlaşılacağı üzere demir yolları yüksek sabit ve düşük değişken maliyetlere sahip bir sistem olarak bilinmektedir. Bu yüzden büyük hacimli taşımalarda tercih edilmektedir.</a:t>
            </a:r>
            <a:endParaRPr lang="tr-TR" sz="2000" dirty="0" smtClean="0"/>
          </a:p>
          <a:p>
            <a:r>
              <a:rPr lang="en-US" sz="2000" dirty="0" smtClean="0"/>
              <a:t> </a:t>
            </a:r>
            <a:endParaRPr lang="tr-TR" sz="2000" dirty="0" smtClean="0"/>
          </a:p>
          <a:p>
            <a:endParaRPr lang="tr-TR"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Bandrma-Tren-Feri-Liman-tcdd.jpg"/>
          <p:cNvPicPr>
            <a:picLocks noGrp="1" noChangeAspect="1"/>
          </p:cNvPicPr>
          <p:nvPr>
            <p:ph idx="1"/>
          </p:nvPr>
        </p:nvPicPr>
        <p:blipFill>
          <a:blip r:embed="rId2" cstate="print"/>
          <a:stretch>
            <a:fillRect/>
          </a:stretch>
        </p:blipFill>
        <p:spPr>
          <a:xfrm>
            <a:off x="0" y="1"/>
            <a:ext cx="9144000" cy="6453335"/>
          </a:xfrm>
        </p:spPr>
      </p:pic>
      <p:sp>
        <p:nvSpPr>
          <p:cNvPr id="2" name="1 Başlık"/>
          <p:cNvSpPr>
            <a:spLocks noGrp="1"/>
          </p:cNvSpPr>
          <p:nvPr>
            <p:ph type="title"/>
          </p:nvPr>
        </p:nvSpPr>
        <p:spPr/>
        <p:txBody>
          <a:bodyPr>
            <a:normAutofit/>
          </a:bodyPr>
          <a:lstStyle/>
          <a:p>
            <a:r>
              <a:rPr lang="en-US" sz="4000" dirty="0" smtClean="0"/>
              <a:t>Lojistik Sektörü ve Demir Yolları</a:t>
            </a:r>
            <a:endParaRPr lang="tr-TR" sz="4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700808"/>
            <a:ext cx="8435280" cy="5157192"/>
          </a:xfrm>
        </p:spPr>
        <p:txBody>
          <a:bodyPr>
            <a:noAutofit/>
          </a:bodyPr>
          <a:lstStyle/>
          <a:p>
            <a:r>
              <a:rPr lang="en-US" dirty="0" smtClean="0"/>
              <a:t>Avrupa Demir Yolları Birliği (The Community of European Railways-CER)1988 yılında kurulmuş olup merkezi Brüksel’dedir. Birlik üyeleri, Batı ve Doğu Avrupa ülkelerinden 29 demir yolu işletmesidir.</a:t>
            </a:r>
            <a:endParaRPr lang="tr-TR" dirty="0" smtClean="0"/>
          </a:p>
          <a:p>
            <a:r>
              <a:rPr lang="en-US" dirty="0" smtClean="0"/>
              <a:t>Avrupa Birliği Demir Yolları Birliği (CER)’nin amacı, demir yolları ile yapılan yolcu ve eşya taşımacılığını geliştirmek ulaşım sistemi içinde önemli bir konuma getirmektir. Bu</a:t>
            </a:r>
            <a:endParaRPr lang="tr-TR" dirty="0" smtClean="0"/>
          </a:p>
          <a:p>
            <a:pPr>
              <a:buNone/>
            </a:pPr>
            <a:r>
              <a:rPr lang="en-US" dirty="0" smtClean="0"/>
              <a:t/>
            </a:r>
            <a:br>
              <a:rPr lang="en-US" dirty="0" smtClean="0"/>
            </a:br>
            <a:r>
              <a:rPr lang="en-US" sz="4000" dirty="0" smtClean="0"/>
              <a:t> </a:t>
            </a:r>
            <a:endParaRPr lang="tr-TR" dirty="0" smtClean="0"/>
          </a:p>
          <a:p>
            <a:r>
              <a:rPr lang="en-US" dirty="0" smtClean="0"/>
              <a:t>konuma ulaşmada Avrupa Birliği politikaları çerçevesinde verimlilik ve çevre  unsurları temel olarak ele alınmaktadır.</a:t>
            </a:r>
            <a:endParaRPr lang="tr-TR" dirty="0" smtClean="0"/>
          </a:p>
          <a:p>
            <a:r>
              <a:rPr lang="en-US" dirty="0" smtClean="0"/>
              <a:t> </a:t>
            </a:r>
            <a:endParaRPr lang="tr-TR" sz="4400" dirty="0" smtClean="0"/>
          </a:p>
          <a:p>
            <a:r>
              <a:rPr lang="en-US" dirty="0" smtClean="0"/>
              <a:t>Uluslararası Demir Yolları Birliği, Avrupa Birliği Demir Yolları Birliği (CER) örgütlerinin dışında başlıca örgütler ve kuruluşlar aşağıdaki gibidir:</a:t>
            </a:r>
            <a:endParaRPr lang="tr-TR" dirty="0" smtClean="0"/>
          </a:p>
        </p:txBody>
      </p:sp>
      <p:sp>
        <p:nvSpPr>
          <p:cNvPr id="2" name="1 Başlık"/>
          <p:cNvSpPr>
            <a:spLocks noGrp="1"/>
          </p:cNvSpPr>
          <p:nvPr>
            <p:ph type="title"/>
          </p:nvPr>
        </p:nvSpPr>
        <p:spPr>
          <a:xfrm>
            <a:off x="457200" y="620688"/>
            <a:ext cx="8229600" cy="288032"/>
          </a:xfrm>
        </p:spPr>
        <p:txBody>
          <a:bodyPr>
            <a:noAutofit/>
          </a:bodyPr>
          <a:lstStyle/>
          <a:p>
            <a:pPr lvl="2" algn="ctr" rtl="0">
              <a:spcBef>
                <a:spcPct val="0"/>
              </a:spcBef>
            </a:pPr>
            <a:r>
              <a:rPr lang="en-US" sz="3600" b="1" dirty="0" smtClean="0"/>
              <a:t>Avrupa Birliği Demir Yolları Birliği (The Community of European Railways-CER</a:t>
            </a:r>
            <a:r>
              <a:rPr lang="tr-TR" sz="3600" b="1" dirty="0"/>
              <a:t>)</a:t>
            </a:r>
            <a:endParaRPr lang="tr-TR" sz="3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717785"/>
            <a:ext cx="9144000"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58775" algn="l" defTabSz="914400" rtl="0" eaLnBrk="1" fontAlgn="base" latinLnBrk="0" hangingPunct="1">
              <a:lnSpc>
                <a:spcPct val="100000"/>
              </a:lnSpc>
              <a:spcBef>
                <a:spcPct val="0"/>
              </a:spcBef>
              <a:spcAft>
                <a:spcPct val="0"/>
              </a:spcAft>
              <a:buClrTx/>
              <a:buSzTx/>
              <a:buFontTx/>
              <a:buNone/>
              <a:tabLst>
                <a:tab pos="1620838" algn="l"/>
                <a:tab pos="3060700" algn="l"/>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Uluslararası Demir Yolları Birliği, Avrupa Birliği Demir Yolları Birliği (CER) örgütlerinin dışında başlıca örgütler ve kuruluşlar aşağıdaki gibidir</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endParaRPr kumimoji="0" lang="tr-TR"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358775" algn="l" defTabSz="914400" rtl="0" eaLnBrk="1" fontAlgn="base" latinLnBrk="0" hangingPunct="1">
              <a:lnSpc>
                <a:spcPct val="100000"/>
              </a:lnSpc>
              <a:spcBef>
                <a:spcPct val="0"/>
              </a:spcBef>
              <a:spcAft>
                <a:spcPct val="0"/>
              </a:spcAft>
              <a:buClrTx/>
              <a:buSzTx/>
              <a:buFontTx/>
              <a:buNone/>
              <a:tabLst>
                <a:tab pos="1620838" algn="l"/>
                <a:tab pos="3060700" algn="l"/>
              </a:tabLst>
            </a:pPr>
            <a:endParaRPr lang="tr-TR" sz="1100" dirty="0" smtClean="0">
              <a:latin typeface="Arial" pitchFamily="34" charset="0"/>
              <a:ea typeface="Times New Roman" pitchFamily="18" charset="0"/>
              <a:cs typeface="Times New Roman" pitchFamily="18" charset="0"/>
            </a:endParaRPr>
          </a:p>
          <a:p>
            <a:pPr marL="0" marR="0" lvl="0" indent="358775" algn="l" defTabSz="914400" rtl="0" eaLnBrk="1" fontAlgn="base" latinLnBrk="0" hangingPunct="1">
              <a:lnSpc>
                <a:spcPct val="100000"/>
              </a:lnSpc>
              <a:spcBef>
                <a:spcPct val="0"/>
              </a:spcBef>
              <a:spcAft>
                <a:spcPct val="0"/>
              </a:spcAft>
              <a:buClrTx/>
              <a:buSzTx/>
              <a:buFontTx/>
              <a:buNone/>
              <a:tabLst>
                <a:tab pos="1620838" algn="l"/>
                <a:tab pos="3060700" algn="l"/>
              </a:tabLst>
            </a:pPr>
            <a:endParaRPr kumimoji="0" lang="tr-TR"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358775" algn="l" defTabSz="914400" rtl="0" eaLnBrk="1" fontAlgn="base" latinLnBrk="0" hangingPunct="1">
              <a:lnSpc>
                <a:spcPct val="100000"/>
              </a:lnSpc>
              <a:spcBef>
                <a:spcPct val="0"/>
              </a:spcBef>
              <a:spcAft>
                <a:spcPct val="0"/>
              </a:spcAft>
              <a:buClrTx/>
              <a:buSzTx/>
              <a:buFontTx/>
              <a:buNone/>
              <a:tabLst>
                <a:tab pos="1620838" algn="l"/>
                <a:tab pos="3060700" algn="l"/>
              </a:tabLst>
            </a:pP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1371600" marR="0" lvl="3" indent="-1012825" algn="l" defTabSz="914400" rtl="0" eaLnBrk="0" fontAlgn="base" latinLnBrk="0" hangingPunct="0">
              <a:lnSpc>
                <a:spcPct val="100000"/>
              </a:lnSpc>
              <a:spcBef>
                <a:spcPct val="0"/>
              </a:spcBef>
              <a:spcAft>
                <a:spcPct val="0"/>
              </a:spcAft>
              <a:buClrTx/>
              <a:buSzTx/>
              <a:buFontTx/>
              <a:buAutoNum type="arabicPeriod"/>
              <a:tabLst>
                <a:tab pos="1620838" algn="l"/>
                <a:tab pos="3060700" algn="l"/>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ClT	Demir Yolu Taşımaları Uluslararası Komitesi</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1371600" marR="0" lvl="3" indent="-1012825" algn="l" defTabSz="914400" rtl="0" eaLnBrk="0" fontAlgn="base" latinLnBrk="0" hangingPunct="0">
              <a:lnSpc>
                <a:spcPct val="100000"/>
              </a:lnSpc>
              <a:spcBef>
                <a:spcPct val="0"/>
              </a:spcBef>
              <a:spcAft>
                <a:spcPct val="0"/>
              </a:spcAft>
              <a:buClrTx/>
              <a:buSzTx/>
              <a:buFontTx/>
              <a:buAutoNum type="arabicPeriod"/>
              <a:tabLst>
                <a:tab pos="1620838" algn="l"/>
                <a:tab pos="3060700" algn="l"/>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OCTI	Uluslararası Demir Yolu Taşımacılığı Merkez Ofisi</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1371600" marR="0" lvl="3" indent="-1012825" algn="l" defTabSz="914400" rtl="0" eaLnBrk="0" fontAlgn="base" latinLnBrk="0" hangingPunct="0">
              <a:lnSpc>
                <a:spcPct val="100000"/>
              </a:lnSpc>
              <a:spcBef>
                <a:spcPct val="0"/>
              </a:spcBef>
              <a:spcAft>
                <a:spcPct val="0"/>
              </a:spcAft>
              <a:buClrTx/>
              <a:buSzTx/>
              <a:buFontTx/>
              <a:buAutoNum type="arabicPeriod"/>
              <a:tabLst>
                <a:tab pos="1620838" algn="l"/>
                <a:tab pos="3060700" algn="l"/>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OTIF	Demir Yolu ile Uluslararası Taşımalar Örgütü</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1371600" marR="0" lvl="3" indent="-1012825" algn="l" defTabSz="914400" rtl="0" eaLnBrk="0" fontAlgn="base" latinLnBrk="0" hangingPunct="0">
              <a:lnSpc>
                <a:spcPct val="100000"/>
              </a:lnSpc>
              <a:spcBef>
                <a:spcPct val="0"/>
              </a:spcBef>
              <a:spcAft>
                <a:spcPct val="0"/>
              </a:spcAft>
              <a:buClrTx/>
              <a:buSzTx/>
              <a:buFontTx/>
              <a:buAutoNum type="arabicPeriod"/>
              <a:tabLst>
                <a:tab pos="1620838" algn="l"/>
                <a:tab pos="3060700" algn="l"/>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TEA	Demir  Yolu  ile  Eşya  Taşımaları  İçin  Avrupa-Asya Tarifesi</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1371600" marR="0" lvl="3" indent="-1012825" algn="l" defTabSz="914400" rtl="0" eaLnBrk="0" fontAlgn="base" latinLnBrk="0" hangingPunct="0">
              <a:lnSpc>
                <a:spcPct val="100000"/>
              </a:lnSpc>
              <a:spcBef>
                <a:spcPct val="0"/>
              </a:spcBef>
              <a:spcAft>
                <a:spcPct val="0"/>
              </a:spcAft>
              <a:buClrTx/>
              <a:buSzTx/>
              <a:buFontTx/>
              <a:buAutoNum type="arabicPeriod"/>
              <a:tabLst>
                <a:tab pos="1620838" algn="l"/>
                <a:tab pos="3060700" algn="l"/>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ERRI	Avrupa Demir Yolu Araştırma Enstitüsü</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1371600" marR="0" lvl="3" indent="-1012825" algn="l" defTabSz="914400" rtl="0" eaLnBrk="0" fontAlgn="base" latinLnBrk="0" hangingPunct="0">
              <a:lnSpc>
                <a:spcPct val="100000"/>
              </a:lnSpc>
              <a:spcBef>
                <a:spcPct val="0"/>
              </a:spcBef>
              <a:spcAft>
                <a:spcPct val="0"/>
              </a:spcAft>
              <a:buClrTx/>
              <a:buSzTx/>
              <a:buFontTx/>
              <a:buAutoNum type="arabicPeriod"/>
              <a:tabLst>
                <a:tab pos="1620838" algn="l"/>
                <a:tab pos="3060700" algn="l"/>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AICCF	Uluslararası Demir Yolu Kongreleri Birliği</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1371600" marR="0" lvl="3" indent="-1012825" algn="l" defTabSz="914400" rtl="0" eaLnBrk="0" fontAlgn="base" latinLnBrk="0" hangingPunct="0">
              <a:lnSpc>
                <a:spcPct val="100000"/>
              </a:lnSpc>
              <a:spcBef>
                <a:spcPct val="0"/>
              </a:spcBef>
              <a:spcAft>
                <a:spcPct val="0"/>
              </a:spcAft>
              <a:buClrTx/>
              <a:buSzTx/>
              <a:buFontTx/>
              <a:buAutoNum type="arabicPeriod"/>
              <a:tabLst>
                <a:tab pos="1620838" algn="l"/>
                <a:tab pos="3060700" algn="l"/>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FTE	Avrupa Tren Forumu</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1371600" marR="0" lvl="3" indent="-1012825" algn="l" defTabSz="914400" rtl="0" eaLnBrk="0" fontAlgn="base" latinLnBrk="0" hangingPunct="0">
              <a:lnSpc>
                <a:spcPct val="100000"/>
              </a:lnSpc>
              <a:spcBef>
                <a:spcPct val="0"/>
              </a:spcBef>
              <a:spcAft>
                <a:spcPct val="0"/>
              </a:spcAft>
              <a:buClrTx/>
              <a:buSzTx/>
              <a:buFontTx/>
              <a:buAutoNum type="arabicPeriod"/>
              <a:tabLst>
                <a:tab pos="1620838" algn="l"/>
                <a:tab pos="3060700" algn="l"/>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CEH	Yolcu Trenlerı Orerleri Avrupa Konferansı</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1371600" marR="0" lvl="3" indent="-1012825" algn="l" defTabSz="914400" rtl="0" eaLnBrk="0" fontAlgn="base" latinLnBrk="0" hangingPunct="0">
              <a:lnSpc>
                <a:spcPct val="100000"/>
              </a:lnSpc>
              <a:spcBef>
                <a:spcPct val="0"/>
              </a:spcBef>
              <a:spcAft>
                <a:spcPct val="0"/>
              </a:spcAft>
              <a:buClrTx/>
              <a:buSzTx/>
              <a:buFontTx/>
              <a:buAutoNum type="arabicPeriod"/>
              <a:tabLst>
                <a:tab pos="1620838" algn="l"/>
                <a:tab pos="3060700" algn="l"/>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CEM	Yük Trenleri Orerleri Avrupa Konferansı</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1371600" marR="0" lvl="3" indent="-1012825" algn="l" defTabSz="914400" rtl="0" eaLnBrk="0" fontAlgn="base" latinLnBrk="0" hangingPunct="0">
              <a:lnSpc>
                <a:spcPct val="100000"/>
              </a:lnSpc>
              <a:spcBef>
                <a:spcPct val="0"/>
              </a:spcBef>
              <a:spcAft>
                <a:spcPct val="0"/>
              </a:spcAft>
              <a:buClrTx/>
              <a:buSzTx/>
              <a:buFontTx/>
              <a:buAutoNum type="arabicPeriod"/>
              <a:tabLst>
                <a:tab pos="1620838" algn="l"/>
                <a:tab pos="3060700" algn="l"/>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CEEP	Avrupa Kamu İşletmesi Merkezi</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1371600" marR="0" lvl="3" indent="-1012825" algn="l" defTabSz="914400" rtl="0" eaLnBrk="0" fontAlgn="base" latinLnBrk="0" hangingPunct="0">
              <a:lnSpc>
                <a:spcPct val="100000"/>
              </a:lnSpc>
              <a:spcBef>
                <a:spcPct val="0"/>
              </a:spcBef>
              <a:spcAft>
                <a:spcPct val="0"/>
              </a:spcAft>
              <a:buClrTx/>
              <a:buSzTx/>
              <a:buFontTx/>
              <a:buAutoNum type="arabicPeriod"/>
              <a:tabLst>
                <a:tab pos="1620838" algn="l"/>
                <a:tab pos="3060700" algn="l"/>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TER	Trans Avrupa Demir Yolu Projesi</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1371600" marR="0" lvl="3" indent="-1012825" algn="l" defTabSz="914400" rtl="0" eaLnBrk="0" fontAlgn="base" latinLnBrk="0" hangingPunct="0">
              <a:lnSpc>
                <a:spcPct val="100000"/>
              </a:lnSpc>
              <a:spcBef>
                <a:spcPct val="0"/>
              </a:spcBef>
              <a:spcAft>
                <a:spcPct val="0"/>
              </a:spcAft>
              <a:buClrTx/>
              <a:buSzTx/>
              <a:buFontTx/>
              <a:buAutoNum type="arabicPeriod"/>
              <a:tabLst>
                <a:tab pos="1620838" algn="l"/>
                <a:tab pos="3060700" algn="l"/>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EUROFIMA	Avrupa Demir Yolu Malzemesi Finansman Şirketi</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1371600" marR="0" lvl="3" indent="-1012825" algn="l" defTabSz="914400" rtl="0" eaLnBrk="0" fontAlgn="base" latinLnBrk="0" hangingPunct="0">
              <a:lnSpc>
                <a:spcPct val="100000"/>
              </a:lnSpc>
              <a:spcBef>
                <a:spcPct val="0"/>
              </a:spcBef>
              <a:spcAft>
                <a:spcPct val="0"/>
              </a:spcAft>
              <a:buClrTx/>
              <a:buSzTx/>
              <a:buFontTx/>
              <a:buAutoNum type="arabicPeriod"/>
              <a:tabLst>
                <a:tab pos="1620838" algn="l"/>
                <a:tab pos="3060700" algn="l"/>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IAPH	Uluslararası Limanlar ve Liman İşletmeleri Birliği</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1371600" marR="0" lvl="3" indent="-1012825" algn="l" defTabSz="914400" rtl="0" eaLnBrk="0" fontAlgn="base" latinLnBrk="0" hangingPunct="0">
              <a:lnSpc>
                <a:spcPct val="100000"/>
              </a:lnSpc>
              <a:spcBef>
                <a:spcPct val="0"/>
              </a:spcBef>
              <a:spcAft>
                <a:spcPct val="0"/>
              </a:spcAft>
              <a:buClrTx/>
              <a:buSzTx/>
              <a:buFontTx/>
              <a:buAutoNum type="arabicPeriod"/>
              <a:tabLst>
                <a:tab pos="1620838" algn="l"/>
                <a:tab pos="3060700" algn="l"/>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ICF	lntercontaıner- lnterfrigo Uluslararası Taşıma Şirketi</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1371600" marR="0" lvl="3" indent="-1012825" algn="l" defTabSz="914400" rtl="0" eaLnBrk="0" fontAlgn="base" latinLnBrk="0" hangingPunct="0">
              <a:lnSpc>
                <a:spcPct val="100000"/>
              </a:lnSpc>
              <a:spcBef>
                <a:spcPct val="0"/>
              </a:spcBef>
              <a:spcAft>
                <a:spcPct val="0"/>
              </a:spcAft>
              <a:buClrTx/>
              <a:buSzTx/>
              <a:buFontTx/>
              <a:buAutoNum type="arabicPeriod"/>
              <a:tabLst>
                <a:tab pos="1620838" algn="l"/>
                <a:tab pos="3060700" algn="l"/>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UT	Demir Yolu Teknik Birliği</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1371600" marR="0" lvl="3" indent="-1012825" algn="l" defTabSz="914400" rtl="0" eaLnBrk="0" fontAlgn="base" latinLnBrk="0" hangingPunct="0">
              <a:lnSpc>
                <a:spcPct val="100000"/>
              </a:lnSpc>
              <a:spcBef>
                <a:spcPct val="0"/>
              </a:spcBef>
              <a:spcAft>
                <a:spcPct val="0"/>
              </a:spcAft>
              <a:buClrTx/>
              <a:buSzTx/>
              <a:buFontTx/>
              <a:buAutoNum type="arabicPeriod"/>
              <a:tabLst>
                <a:tab pos="1620838" algn="l"/>
                <a:tab pos="3060700" algn="l"/>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GEV	Avrupa Yolcu Tarifeleri Konferansı</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çerik Yer Tutucusu" descr="demiryolu-tasimaciligi-1.jpg"/>
          <p:cNvPicPr>
            <a:picLocks noGrp="1" noChangeAspect="1"/>
          </p:cNvPicPr>
          <p:nvPr>
            <p:ph idx="1"/>
          </p:nvPr>
        </p:nvPicPr>
        <p:blipFill>
          <a:blip r:embed="rId2" cstate="print"/>
          <a:stretch>
            <a:fillRect/>
          </a:stretch>
        </p:blipFill>
        <p:spPr>
          <a:xfrm>
            <a:off x="0" y="0"/>
            <a:ext cx="9144000" cy="6858000"/>
          </a:xfrm>
        </p:spPr>
      </p:pic>
      <p:sp>
        <p:nvSpPr>
          <p:cNvPr id="4" name="3 Başlık"/>
          <p:cNvSpPr>
            <a:spLocks noGrp="1"/>
          </p:cNvSpPr>
          <p:nvPr>
            <p:ph type="title"/>
          </p:nvPr>
        </p:nvSpPr>
        <p:spPr/>
        <p:txBody>
          <a:bodyPr/>
          <a:lstStyle/>
          <a:p>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20000"/>
          </a:bodyPr>
          <a:lstStyle/>
          <a:p>
            <a:r>
              <a:rPr lang="en-US" dirty="0" smtClean="0"/>
              <a:t>Demir yoluyla uluslararası eşya taşımasında görev alan taraflar şunlardır:</a:t>
            </a:r>
            <a:endParaRPr lang="tr-TR" dirty="0" smtClean="0"/>
          </a:p>
          <a:p>
            <a:pPr lvl="2"/>
            <a:r>
              <a:rPr lang="en-US" dirty="0" smtClean="0"/>
              <a:t>Gönderici</a:t>
            </a:r>
            <a:endParaRPr lang="tr-TR" dirty="0" smtClean="0"/>
          </a:p>
          <a:p>
            <a:pPr lvl="2"/>
            <a:r>
              <a:rPr lang="en-US" dirty="0" smtClean="0"/>
              <a:t>Taşıyıcı</a:t>
            </a:r>
            <a:endParaRPr lang="tr-TR" dirty="0" smtClean="0"/>
          </a:p>
          <a:p>
            <a:pPr lvl="2"/>
            <a:r>
              <a:rPr lang="en-US" dirty="0" smtClean="0"/>
              <a:t>Alıcı</a:t>
            </a:r>
            <a:endParaRPr lang="tr-TR" dirty="0" smtClean="0"/>
          </a:p>
          <a:p>
            <a:pPr lvl="2">
              <a:buNone/>
            </a:pPr>
            <a:endParaRPr lang="tr-TR" sz="4400" dirty="0" smtClean="0"/>
          </a:p>
          <a:p>
            <a:pPr lvl="2"/>
            <a:r>
              <a:rPr lang="en-US" b="1" dirty="0" smtClean="0"/>
              <a:t>Gönderici</a:t>
            </a:r>
            <a:endParaRPr lang="tr-TR" b="1" dirty="0" smtClean="0"/>
          </a:p>
          <a:p>
            <a:r>
              <a:rPr lang="en-US" dirty="0" smtClean="0"/>
              <a:t>Taşınmak üzere eşyasını taşıyıcıya teslim eden ve taşıyıcıyla sözleşme  yapan kimsedir. Demir yolu eşya taşımacılığında gönderici nam ve hesabına taşıyıcıyla sözleşme yapan lojistik firmalardır.</a:t>
            </a:r>
            <a:endParaRPr lang="tr-TR" dirty="0" smtClean="0"/>
          </a:p>
        </p:txBody>
      </p:sp>
      <p:sp>
        <p:nvSpPr>
          <p:cNvPr id="2" name="1 Başlık"/>
          <p:cNvSpPr>
            <a:spLocks noGrp="1"/>
          </p:cNvSpPr>
          <p:nvPr>
            <p:ph type="title"/>
          </p:nvPr>
        </p:nvSpPr>
        <p:spPr/>
        <p:txBody>
          <a:bodyPr>
            <a:normAutofit fontScale="90000"/>
          </a:bodyPr>
          <a:lstStyle/>
          <a:p>
            <a:r>
              <a:rPr lang="en-US" b="1" dirty="0" smtClean="0"/>
              <a:t>Uluslar Arası Demir Yolu Eşya Taşımacılığında Taraflar</a:t>
            </a:r>
            <a:r>
              <a:rPr lang="tr-TR" b="1" dirty="0" smtClean="0"/>
              <a:t/>
            </a:r>
            <a:br>
              <a:rPr lang="tr-TR" b="1" dirty="0" smtClean="0"/>
            </a:b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0"/>
            <a:ext cx="8229600" cy="6126163"/>
          </a:xfrm>
        </p:spPr>
        <p:txBody>
          <a:bodyPr>
            <a:normAutofit/>
          </a:bodyPr>
          <a:lstStyle/>
          <a:p>
            <a:pPr>
              <a:buNone/>
            </a:pPr>
            <a:r>
              <a:rPr lang="en-US" dirty="0" smtClean="0"/>
              <a:t> </a:t>
            </a:r>
            <a:endParaRPr lang="tr-TR" sz="4400" dirty="0" smtClean="0"/>
          </a:p>
          <a:p>
            <a:r>
              <a:rPr lang="en-US" sz="3600" dirty="0" smtClean="0"/>
              <a:t>Lojistik firmalar (taşıma işleri organizatörü) göndericiden demir yolu taşımasını için iş siparişlerini alır. İşveren (gönderici) talimatlarına göre taşıma işini yerine getirir.</a:t>
            </a:r>
            <a:endParaRPr lang="tr-TR" sz="3600" dirty="0" smtClean="0"/>
          </a:p>
          <a:p>
            <a:r>
              <a:rPr lang="en-US" sz="3600" dirty="0" smtClean="0"/>
              <a:t>Göndericiler şunlar olabilir:</a:t>
            </a:r>
            <a:endParaRPr lang="tr-TR" sz="3600" dirty="0" smtClean="0"/>
          </a:p>
          <a:p>
            <a:pPr lvl="3"/>
            <a:r>
              <a:rPr lang="en-US" sz="3600" dirty="0" smtClean="0"/>
              <a:t>İhracatçı</a:t>
            </a:r>
            <a:endParaRPr lang="tr-TR" sz="3600" dirty="0" smtClean="0"/>
          </a:p>
          <a:p>
            <a:pPr lvl="3"/>
            <a:r>
              <a:rPr lang="en-US" sz="3600" dirty="0" smtClean="0"/>
              <a:t>İthalatçı</a:t>
            </a:r>
            <a:endParaRPr lang="tr-TR" sz="3600" dirty="0" smtClean="0"/>
          </a:p>
          <a:p>
            <a:pPr lvl="3"/>
            <a:r>
              <a:rPr lang="en-US" sz="3600" dirty="0" smtClean="0"/>
              <a:t>Yurt dışı lojistik firma acentesi</a:t>
            </a:r>
            <a:endParaRPr lang="tr-TR" sz="3600" dirty="0" smtClean="0"/>
          </a:p>
          <a:p>
            <a:endParaRPr lang="tr-TR" dirty="0"/>
          </a:p>
        </p:txBody>
      </p:sp>
      <p:sp>
        <p:nvSpPr>
          <p:cNvPr id="2" name="1 Başlık"/>
          <p:cNvSpPr>
            <a:spLocks noGrp="1"/>
          </p:cNvSpPr>
          <p:nvPr>
            <p:ph type="title"/>
          </p:nvPr>
        </p:nvSpPr>
        <p:spPr/>
        <p:txBody>
          <a:bodyPr>
            <a:normAutofit fontScale="90000"/>
          </a:bodyPr>
          <a:lstStyle/>
          <a:p>
            <a:r>
              <a:rPr lang="tr-TR" b="1" dirty="0" smtClean="0"/>
              <a:t/>
            </a:r>
            <a:br>
              <a:rPr lang="tr-TR" b="1" dirty="0" smtClean="0"/>
            </a:b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en-US" dirty="0" smtClean="0"/>
              <a:t>Demerol taşımacılığı, ağır ve hacimli yükler için çok yüksek maliyetlere katlanılmadan yapılabilecek bir taşımacılık türüdür. Demir yolları üzerindeki merkezlerin sayısına bağlı olarak verilen hizmetin sınırlı olduğu söylenebilir. Bu taşımacılık türünde kullanılan araçların hız kapasiteleri, verilen taşıma hizmetinin hızı ile paralellik göstermektedir.</a:t>
            </a:r>
            <a:endParaRPr lang="tr-TR" dirty="0" smtClean="0"/>
          </a:p>
          <a:p>
            <a:endParaRPr lang="tr-TR" dirty="0"/>
          </a:p>
        </p:txBody>
      </p:sp>
      <p:sp>
        <p:nvSpPr>
          <p:cNvPr id="2" name="1 Başlık"/>
          <p:cNvSpPr>
            <a:spLocks noGrp="1"/>
          </p:cNvSpPr>
          <p:nvPr>
            <p:ph type="title"/>
          </p:nvPr>
        </p:nvSpPr>
        <p:spPr>
          <a:xfrm>
            <a:off x="457200" y="404664"/>
            <a:ext cx="8075240" cy="1012974"/>
          </a:xfrm>
        </p:spPr>
        <p:txBody>
          <a:bodyPr/>
          <a:lstStyle/>
          <a:p>
            <a:r>
              <a:rPr lang="en-US" b="1" dirty="0" smtClean="0"/>
              <a:t>DEMİR YOLU TAŞIMACILIĞI</a:t>
            </a:r>
            <a:endParaRPr lang="tr-TR"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96752"/>
            <a:ext cx="8229600" cy="5661248"/>
          </a:xfrm>
        </p:spPr>
        <p:txBody>
          <a:bodyPr>
            <a:normAutofit fontScale="70000" lnSpcReduction="20000"/>
          </a:bodyPr>
          <a:lstStyle/>
          <a:p>
            <a:pPr lvl="3">
              <a:buNone/>
            </a:pPr>
            <a:endParaRPr lang="tr-TR" b="1" dirty="0" smtClean="0"/>
          </a:p>
          <a:p>
            <a:r>
              <a:rPr lang="en-US" dirty="0" smtClean="0"/>
              <a:t>Lojistik firmalar, taşıyıcıya vereceği eşyanın cins ve niteliği ile brüt ağırlığını (daralı ağırlığını) doğru olarak bildirmesi gerektiğinden bu bilgileri işverenden doğru olarak temin etmek zorundadır.</a:t>
            </a:r>
            <a:endParaRPr lang="tr-TR" dirty="0" smtClean="0"/>
          </a:p>
          <a:p>
            <a:endParaRPr lang="tr-TR" sz="4400" dirty="0" smtClean="0"/>
          </a:p>
          <a:p>
            <a:r>
              <a:rPr lang="en-US" dirty="0" smtClean="0"/>
              <a:t>Bildirimin yanlış ve eksik olması ve açık olmamasından meydana gelebilecek her  türlü sonuçtan ve gerektiğinde taşıyıcının uğrayabileceği zarar ve ziyandan sorumludur. </a:t>
            </a:r>
            <a:endParaRPr lang="tr-TR" dirty="0" smtClean="0"/>
          </a:p>
          <a:p>
            <a:endParaRPr lang="tr-TR" sz="4400" dirty="0" smtClean="0"/>
          </a:p>
          <a:p>
            <a:r>
              <a:rPr lang="en-US" dirty="0" smtClean="0"/>
              <a:t>Lojistik firmaların görev ve sorumlulukları kısaca aşağıdaki gibi belirlenebilir.</a:t>
            </a:r>
            <a:endParaRPr lang="tr-TR" dirty="0" smtClean="0"/>
          </a:p>
          <a:p>
            <a:endParaRPr lang="tr-TR" sz="4400" dirty="0" smtClean="0"/>
          </a:p>
          <a:p>
            <a:pPr lvl="4"/>
            <a:r>
              <a:rPr lang="en-US" sz="2600" dirty="0" smtClean="0"/>
              <a:t>Vagon sipariş etmek</a:t>
            </a:r>
            <a:endParaRPr lang="tr-TR" sz="2600" dirty="0" smtClean="0"/>
          </a:p>
          <a:p>
            <a:pPr lvl="4"/>
            <a:r>
              <a:rPr lang="en-US" sz="2600" dirty="0" smtClean="0"/>
              <a:t>Perakende işlemli eşyayı ambalajlamak</a:t>
            </a:r>
            <a:endParaRPr lang="tr-TR" sz="2600" dirty="0" smtClean="0"/>
          </a:p>
          <a:p>
            <a:pPr lvl="4"/>
            <a:r>
              <a:rPr lang="en-US" sz="2600" dirty="0" smtClean="0"/>
              <a:t>Alıcının ad ve adresini ambalaj üzerine yazmak</a:t>
            </a:r>
            <a:endParaRPr lang="tr-TR" sz="2600" dirty="0" smtClean="0"/>
          </a:p>
        </p:txBody>
      </p:sp>
      <p:sp>
        <p:nvSpPr>
          <p:cNvPr id="2" name="1 Başlık"/>
          <p:cNvSpPr>
            <a:spLocks noGrp="1"/>
          </p:cNvSpPr>
          <p:nvPr>
            <p:ph type="title"/>
          </p:nvPr>
        </p:nvSpPr>
        <p:spPr/>
        <p:txBody>
          <a:bodyPr>
            <a:noAutofit/>
          </a:bodyPr>
          <a:lstStyle/>
          <a:p>
            <a:pPr lvl="3" algn="ctr" rtl="0">
              <a:spcBef>
                <a:spcPct val="0"/>
              </a:spcBef>
            </a:pPr>
            <a:r>
              <a:rPr lang="en-US" sz="3600" b="1" dirty="0" smtClean="0"/>
              <a:t>Gönderici Olarak Lojistik Firmalardır Görev ve Sorumlulukları</a:t>
            </a:r>
            <a:r>
              <a:rPr lang="tr-TR" sz="3600" b="1" dirty="0" smtClean="0"/>
              <a:t/>
            </a:r>
            <a:br>
              <a:rPr lang="tr-TR" sz="3600" b="1" dirty="0" smtClean="0"/>
            </a:br>
            <a:endParaRPr lang="tr-TR" sz="3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0" y="188913"/>
            <a:ext cx="8229600" cy="5937250"/>
          </a:xfrm>
        </p:spPr>
        <p:txBody>
          <a:bodyPr>
            <a:normAutofit fontScale="92500" lnSpcReduction="10000"/>
          </a:bodyPr>
          <a:lstStyle/>
          <a:p>
            <a:pPr lvl="4"/>
            <a:r>
              <a:rPr lang="en-US" sz="2200" dirty="0" smtClean="0"/>
              <a:t>Taşıma ayrıca bir belge ibrazını gerektiriyorsa bunu temin etmek</a:t>
            </a:r>
            <a:endParaRPr lang="tr-TR" sz="2200" dirty="0" smtClean="0"/>
          </a:p>
          <a:p>
            <a:pPr lvl="4"/>
            <a:r>
              <a:rPr lang="en-US" sz="2200" dirty="0" smtClean="0"/>
              <a:t>Eşyanın kıymetini bildirmek</a:t>
            </a:r>
            <a:endParaRPr lang="tr-TR" sz="2200" dirty="0" smtClean="0"/>
          </a:p>
          <a:p>
            <a:pPr lvl="4"/>
            <a:r>
              <a:rPr lang="en-US" sz="2200" dirty="0" smtClean="0"/>
              <a:t>Eşyanın cinsi, niteliği ile ağırlığını doğru olarak bildirmek</a:t>
            </a:r>
            <a:endParaRPr lang="tr-TR" sz="2200" dirty="0" smtClean="0"/>
          </a:p>
          <a:p>
            <a:pPr lvl="4"/>
            <a:r>
              <a:rPr lang="en-US" sz="2200" dirty="0" smtClean="0"/>
              <a:t>Taşıma belgesinin 3. ya da 4. örneğini alacaksa bu isteğini yazdırmak</a:t>
            </a:r>
            <a:endParaRPr lang="tr-TR" sz="2200" dirty="0" smtClean="0"/>
          </a:p>
          <a:p>
            <a:pPr lvl="4"/>
            <a:r>
              <a:rPr lang="en-US" sz="2200" dirty="0" smtClean="0"/>
              <a:t>Perakende işlemli taşımada parça eşyası ambardaki basküle kadar getirmek</a:t>
            </a:r>
            <a:endParaRPr lang="tr-TR" sz="2200" dirty="0" smtClean="0"/>
          </a:p>
          <a:p>
            <a:pPr lvl="4"/>
            <a:r>
              <a:rPr lang="en-US" sz="2200" dirty="0" smtClean="0"/>
              <a:t>Demir yolu taşıma işletmesinin imkânlarının kısıtlı olduğu istasyonlarda yükleme ve boşaltma işlerini koordine etmek</a:t>
            </a:r>
            <a:endParaRPr lang="tr-TR" sz="2200" dirty="0" smtClean="0"/>
          </a:p>
          <a:p>
            <a:pPr lvl="4"/>
            <a:r>
              <a:rPr lang="en-US" sz="2200" dirty="0" smtClean="0"/>
              <a:t>Taşıma belgesini imzalamak</a:t>
            </a:r>
            <a:endParaRPr lang="tr-TR" sz="2200" dirty="0" smtClean="0"/>
          </a:p>
          <a:p>
            <a:r>
              <a:rPr lang="en-US" dirty="0" smtClean="0"/>
              <a:t>Taşıma ücreti olarak ülke içi taşımalarda, ülkenin kendi tarifesi, uluslararası taşımalarda ise uluslararası eşya tarifesi uygulanır. Lojistik firma taşıma ücretini demir yolu işletmesine peşin olarak öder.</a:t>
            </a:r>
            <a:endParaRPr lang="tr-TR" dirty="0" smtClean="0"/>
          </a:p>
          <a:p>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çerik Yer Tutucusu" descr="kDSC00216.jpg"/>
          <p:cNvPicPr>
            <a:picLocks noGrp="1" noChangeAspect="1"/>
          </p:cNvPicPr>
          <p:nvPr>
            <p:ph idx="4294967295"/>
          </p:nvPr>
        </p:nvPicPr>
        <p:blipFill>
          <a:blip r:embed="rId2" cstate="print"/>
          <a:stretch>
            <a:fillRect/>
          </a:stretch>
        </p:blipFill>
        <p:spPr>
          <a:xfrm>
            <a:off x="0" y="0"/>
            <a:ext cx="9144000" cy="68580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0"/>
            <a:ext cx="8229600" cy="5257800"/>
          </a:xfrm>
        </p:spPr>
        <p:txBody>
          <a:bodyPr>
            <a:normAutofit/>
          </a:bodyPr>
          <a:lstStyle/>
          <a:p>
            <a:r>
              <a:rPr lang="en-US" dirty="0" smtClean="0"/>
              <a:t>Lojistik firma işvereninin talimatıyla aşağıdaki değişiklikleri yapabilir.</a:t>
            </a:r>
            <a:endParaRPr lang="tr-TR" dirty="0" smtClean="0"/>
          </a:p>
          <a:p>
            <a:r>
              <a:rPr lang="en-US" dirty="0" smtClean="0"/>
              <a:t> </a:t>
            </a:r>
            <a:endParaRPr lang="tr-TR" sz="4400" dirty="0" smtClean="0"/>
          </a:p>
          <a:p>
            <a:pPr lvl="4">
              <a:buNone/>
            </a:pPr>
            <a:r>
              <a:rPr lang="tr-TR" dirty="0" smtClean="0"/>
              <a:t>&gt;&gt;</a:t>
            </a:r>
            <a:r>
              <a:rPr lang="en-US" dirty="0" smtClean="0"/>
              <a:t>Eşyasının alıcısını değiştirebilir.</a:t>
            </a:r>
            <a:endParaRPr lang="tr-TR" dirty="0" smtClean="0"/>
          </a:p>
          <a:p>
            <a:pPr lvl="4"/>
            <a:r>
              <a:rPr lang="en-US" dirty="0" smtClean="0"/>
              <a:t>Eşyasının varış istasyonunu değiştirebilir.</a:t>
            </a:r>
            <a:endParaRPr lang="tr-TR" dirty="0" smtClean="0"/>
          </a:p>
          <a:p>
            <a:pPr lvl="4"/>
            <a:r>
              <a:rPr lang="en-US" dirty="0" smtClean="0"/>
              <a:t>Eşyasının satışını veya imha edilmesini isteyebilir.</a:t>
            </a:r>
            <a:endParaRPr lang="tr-TR" dirty="0" smtClean="0"/>
          </a:p>
          <a:p>
            <a:pPr lvl="4"/>
            <a:r>
              <a:rPr lang="en-US" dirty="0" smtClean="0"/>
              <a:t>Eşyasının sevkini geçici bir zaman durdurabilir.</a:t>
            </a:r>
            <a:endParaRPr lang="tr-TR" dirty="0" smtClean="0"/>
          </a:p>
          <a:p>
            <a:pPr lvl="4"/>
            <a:r>
              <a:rPr lang="en-US" dirty="0" smtClean="0"/>
              <a:t>Çıkışta peşin ödediği ücretlerde fazlalık varsa geri verilmesini isteyebilir.</a:t>
            </a:r>
            <a:endParaRPr lang="tr-TR" dirty="0" smtClean="0"/>
          </a:p>
          <a:p>
            <a:pPr lvl="4"/>
            <a:r>
              <a:rPr lang="en-US" dirty="0" smtClean="0"/>
              <a:t>İşletmenin masraflarını ödemek koşuluyla eşyası çıkış istasyonundan, yoldan veya varış istasyonundan geri isteyebilir.</a:t>
            </a:r>
            <a:endParaRPr lang="tr-TR" dirty="0" smtClean="0"/>
          </a:p>
          <a:p>
            <a:endParaRPr lang="tr-TR" dirty="0"/>
          </a:p>
        </p:txBody>
      </p:sp>
      <p:sp>
        <p:nvSpPr>
          <p:cNvPr id="2" name="1 Başlık"/>
          <p:cNvSpPr>
            <a:spLocks noGrp="1"/>
          </p:cNvSpPr>
          <p:nvPr>
            <p:ph type="title"/>
          </p:nvPr>
        </p:nvSpPr>
        <p:spPr/>
        <p:txBody>
          <a:bodyPr>
            <a:normAutofit fontScale="90000"/>
          </a:bodyPr>
          <a:lstStyle/>
          <a:p>
            <a:pPr lvl="3" algn="ctr" rtl="0">
              <a:spcBef>
                <a:spcPct val="0"/>
              </a:spcBef>
            </a:pPr>
            <a:r>
              <a:rPr lang="en-US" sz="3600" b="1" dirty="0"/>
              <a:t>Gönderici Olarak Lojistik Firmanın Yetkileri</a:t>
            </a:r>
            <a:r>
              <a:rPr lang="tr-TR" b="1" dirty="0"/>
              <a:t/>
            </a:r>
            <a:br>
              <a:rPr lang="tr-TR" b="1" dirty="0"/>
            </a:b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0" y="0"/>
            <a:ext cx="8229600" cy="6858000"/>
          </a:xfrm>
        </p:spPr>
        <p:txBody>
          <a:bodyPr/>
          <a:lstStyle/>
          <a:p>
            <a:pPr lvl="2">
              <a:buNone/>
            </a:pPr>
            <a:endParaRPr lang="tr-TR" b="1" dirty="0" smtClean="0"/>
          </a:p>
          <a:p>
            <a:r>
              <a:rPr lang="en-US" dirty="0" smtClean="0"/>
              <a:t>Taşıyıcı, bir ücret karşılığında yolcu ve eşya taşıyandır. Hareket Kanunu’nun 752. ve Borçlar Kanunu’nun 431. Maddelerine göre Türkiye’deki demir yolu alanındaki işletmeci kuruluş yani taşıyıcı, Türkiye Cumhuriyeti Devlet Demir yollarıdır (TCDD</a:t>
            </a:r>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8560" y="1124744"/>
            <a:ext cx="9093696" cy="5112568"/>
          </a:xfrm>
        </p:spPr>
        <p:txBody>
          <a:bodyPr>
            <a:noAutofit/>
          </a:bodyPr>
          <a:lstStyle/>
          <a:p>
            <a:pPr lvl="4"/>
            <a:r>
              <a:rPr lang="en-US" sz="2400" dirty="0" smtClean="0"/>
              <a:t>Taşıma belgesini düzenlemek ve göndericinin beyanına göre doldurmak  (işletme nizamnamesine göre taşıma belgesini gönderici doldurmak zorunda ise de yeknesaklığı sağlamak ve olabilecek yanlışlıkları önlemek için bu işi taşıyıcı yapmaktadır).</a:t>
            </a:r>
            <a:endParaRPr lang="tr-TR" sz="2400" dirty="0" smtClean="0"/>
          </a:p>
          <a:p>
            <a:pPr lvl="4"/>
            <a:r>
              <a:rPr lang="en-US" sz="2400" dirty="0" smtClean="0"/>
              <a:t>Lojistik firmanın isteği hâlinde taşıma belgesinin 3. veya 4. örneğini vermek</a:t>
            </a:r>
            <a:endParaRPr lang="tr-TR" sz="2400" dirty="0" smtClean="0"/>
          </a:p>
          <a:p>
            <a:pPr lvl="4"/>
            <a:r>
              <a:rPr lang="en-US" sz="2400" dirty="0" smtClean="0"/>
              <a:t>Eşyanın gelişini lojistik firmaya  (alıcıya) bildirmek</a:t>
            </a:r>
            <a:endParaRPr lang="tr-TR" sz="2400" dirty="0" smtClean="0"/>
          </a:p>
          <a:p>
            <a:pPr lvl="4"/>
            <a:r>
              <a:rPr lang="en-US" sz="2400" dirty="0" smtClean="0"/>
              <a:t>Eşyayı zamanında taşıyıp lojistik firmaya ulaştırmak</a:t>
            </a:r>
            <a:endParaRPr lang="tr-TR" sz="2400" dirty="0" smtClean="0"/>
          </a:p>
          <a:p>
            <a:pPr lvl="4"/>
            <a:r>
              <a:rPr lang="en-US" sz="2400" dirty="0" smtClean="0"/>
              <a:t>Gönderici lojistik firmadan sağlam ve noksansız olarak aldığı eşyayı, yine sağlam ve noksansız olarak alıcı lojistik firmya teslim etmek</a:t>
            </a:r>
            <a:endParaRPr lang="tr-TR" sz="2400" dirty="0" smtClean="0"/>
          </a:p>
          <a:p>
            <a:pPr lvl="4"/>
            <a:r>
              <a:rPr lang="en-US" sz="2400" dirty="0" smtClean="0"/>
              <a:t>Taşımaya en ucuz tarifeyi uygulayarak fazla alınmış ücreti iade etmek</a:t>
            </a:r>
            <a:endParaRPr lang="tr-TR" sz="2400" dirty="0" smtClean="0"/>
          </a:p>
        </p:txBody>
      </p:sp>
      <p:sp>
        <p:nvSpPr>
          <p:cNvPr id="2" name="1 Başlık"/>
          <p:cNvSpPr>
            <a:spLocks noGrp="1"/>
          </p:cNvSpPr>
          <p:nvPr>
            <p:ph type="title"/>
          </p:nvPr>
        </p:nvSpPr>
        <p:spPr>
          <a:xfrm>
            <a:off x="323528" y="0"/>
            <a:ext cx="8229600" cy="1143000"/>
          </a:xfrm>
        </p:spPr>
        <p:txBody>
          <a:bodyPr>
            <a:normAutofit fontScale="90000"/>
          </a:bodyPr>
          <a:lstStyle/>
          <a:p>
            <a:r>
              <a:rPr lang="en-US" b="1" dirty="0" smtClean="0"/>
              <a:t>Taşıyıcı İşletmenin Görevleri</a:t>
            </a:r>
            <a:r>
              <a:rPr lang="tr-TR" b="1" dirty="0" smtClean="0"/>
              <a:t/>
            </a:r>
            <a:br>
              <a:rPr lang="tr-TR" b="1" dirty="0" smtClean="0"/>
            </a:b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274638"/>
            <a:ext cx="8229600" cy="1143000"/>
          </a:xfrm>
        </p:spPr>
        <p:txBody>
          <a:bodyPr>
            <a:normAutofit fontScale="90000"/>
          </a:bodyPr>
          <a:lstStyle/>
          <a:p>
            <a:r>
              <a:rPr lang="tr-TR" b="1" dirty="0" smtClean="0"/>
              <a:t/>
            </a:r>
            <a:br>
              <a:rPr lang="tr-TR" b="1" dirty="0" smtClean="0"/>
            </a:br>
            <a:endParaRPr lang="tr-TR" dirty="0"/>
          </a:p>
        </p:txBody>
      </p:sp>
      <p:sp>
        <p:nvSpPr>
          <p:cNvPr id="3" name="2 İçerik Yer Tutucusu"/>
          <p:cNvSpPr>
            <a:spLocks noGrp="1"/>
          </p:cNvSpPr>
          <p:nvPr>
            <p:ph idx="4294967295"/>
          </p:nvPr>
        </p:nvSpPr>
        <p:spPr>
          <a:xfrm>
            <a:off x="0" y="260350"/>
            <a:ext cx="8229600" cy="6597650"/>
          </a:xfrm>
        </p:spPr>
        <p:txBody>
          <a:bodyPr>
            <a:normAutofit/>
          </a:bodyPr>
          <a:lstStyle/>
          <a:p>
            <a:pPr lvl="4"/>
            <a:r>
              <a:rPr lang="en-US" sz="2400" dirty="0" smtClean="0"/>
              <a:t>Lojistik firmanın tarifeye uygun isteklerini yerine getirmek</a:t>
            </a:r>
            <a:endParaRPr lang="tr-TR" sz="2400" dirty="0" smtClean="0"/>
          </a:p>
          <a:p>
            <a:pPr lvl="4"/>
            <a:r>
              <a:rPr lang="en-US" sz="2400" dirty="0" smtClean="0"/>
              <a:t>Eşyayı teslim alacak lojistik firmanın tarifeye uygun isteklerini yerine getirmek</a:t>
            </a:r>
            <a:endParaRPr lang="tr-TR" sz="2400" dirty="0" smtClean="0"/>
          </a:p>
          <a:p>
            <a:pPr lvl="4"/>
            <a:r>
              <a:rPr lang="en-US" sz="2400" dirty="0" smtClean="0"/>
              <a:t>Açık vagonlarla giden ancak korunması gereken eşyanın muşamba ile örtülmesini temin etmek</a:t>
            </a:r>
            <a:endParaRPr lang="tr-TR" sz="2400" dirty="0" smtClean="0"/>
          </a:p>
          <a:p>
            <a:pPr lvl="4"/>
            <a:r>
              <a:rPr lang="en-US" sz="2400" dirty="0" smtClean="0"/>
              <a:t>Eşyanın vagon dingillerine orantılı bir şekilde yüklenmesini sağlamak</a:t>
            </a:r>
            <a:endParaRPr lang="tr-TR" sz="2400" dirty="0" smtClean="0"/>
          </a:p>
          <a:p>
            <a:pPr lvl="4"/>
            <a:r>
              <a:rPr lang="en-US" sz="2400" dirty="0" smtClean="0"/>
              <a:t>Teslim alınmayan kıymetsiz ve çabuk bozulabilecek eşyanın satışı konusunda gönderici lojistik firmanın bildirimini istemek</a:t>
            </a:r>
            <a:endParaRPr lang="tr-TR" sz="2400" dirty="0" smtClean="0"/>
          </a:p>
          <a:p>
            <a:r>
              <a:rPr lang="en-US" sz="2400" dirty="0" smtClean="0"/>
              <a:t> </a:t>
            </a:r>
            <a:endParaRPr lang="tr-TR" sz="2400" dirty="0" smtClean="0"/>
          </a:p>
          <a:p>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Draisine-templin.jpg"/>
          <p:cNvPicPr>
            <a:picLocks noGrp="1" noChangeAspect="1"/>
          </p:cNvPicPr>
          <p:nvPr>
            <p:ph idx="1"/>
          </p:nvPr>
        </p:nvPicPr>
        <p:blipFill>
          <a:blip r:embed="rId2" cstate="print"/>
          <a:stretch>
            <a:fillRect/>
          </a:stretch>
        </p:blipFill>
        <p:spPr>
          <a:xfrm>
            <a:off x="0" y="0"/>
            <a:ext cx="9144000" cy="6858000"/>
          </a:xfrm>
        </p:spPr>
      </p:pic>
      <p:sp>
        <p:nvSpPr>
          <p:cNvPr id="2" name="1 Başlık"/>
          <p:cNvSpPr>
            <a:spLocks noGrp="1"/>
          </p:cNvSpPr>
          <p:nvPr>
            <p:ph type="title"/>
          </p:nvPr>
        </p:nvSpPr>
        <p:spPr/>
        <p:txBody>
          <a:bodyPr/>
          <a:lstStyle/>
          <a:p>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692696"/>
            <a:ext cx="8748464" cy="4497363"/>
          </a:xfrm>
        </p:spPr>
        <p:txBody>
          <a:bodyPr>
            <a:noAutofit/>
          </a:bodyPr>
          <a:lstStyle/>
          <a:p>
            <a:pPr lvl="4"/>
            <a:r>
              <a:rPr lang="en-US" sz="2400" dirty="0" smtClean="0"/>
              <a:t>Taşıma ücret ve masraflarını tahsil etmek</a:t>
            </a:r>
            <a:endParaRPr lang="tr-TR" sz="2400" dirty="0" smtClean="0"/>
          </a:p>
          <a:p>
            <a:pPr lvl="4"/>
            <a:endParaRPr lang="tr-TR" sz="2400" dirty="0" smtClean="0"/>
          </a:p>
          <a:p>
            <a:pPr lvl="4"/>
            <a:r>
              <a:rPr lang="en-US" sz="2400" dirty="0" smtClean="0"/>
              <a:t>Vagonları ve perakende işlemli eşyayı tartmak ve kontrol etmek</a:t>
            </a:r>
            <a:endParaRPr lang="tr-TR" sz="2400" dirty="0" smtClean="0"/>
          </a:p>
          <a:p>
            <a:pPr lvl="4"/>
            <a:endParaRPr lang="tr-TR" sz="2400" dirty="0" smtClean="0"/>
          </a:p>
          <a:p>
            <a:pPr lvl="4"/>
            <a:r>
              <a:rPr lang="en-US" sz="2400" dirty="0" smtClean="0"/>
              <a:t>Düzensiz şekilde yüklenmiş ve korumasız olan eşyanın hasar ve kaybından sorumluluk kabul etmemek</a:t>
            </a:r>
            <a:endParaRPr lang="tr-TR" sz="2400" dirty="0" smtClean="0"/>
          </a:p>
          <a:p>
            <a:pPr lvl="4"/>
            <a:endParaRPr lang="tr-TR" sz="2400" dirty="0" smtClean="0"/>
          </a:p>
          <a:p>
            <a:pPr lvl="4"/>
            <a:r>
              <a:rPr lang="en-US" sz="2400" dirty="0" smtClean="0"/>
              <a:t>Gerekirse eşyasının cins ve içeriğini muayene etmek ve şahit huzurunda açmak</a:t>
            </a:r>
            <a:endParaRPr lang="tr-TR" sz="2400" dirty="0" smtClean="0"/>
          </a:p>
          <a:p>
            <a:pPr lvl="4"/>
            <a:endParaRPr lang="tr-TR" sz="2400" dirty="0" smtClean="0"/>
          </a:p>
          <a:p>
            <a:pPr lvl="4"/>
            <a:r>
              <a:rPr lang="en-US" sz="2400" dirty="0" smtClean="0"/>
              <a:t>Kaçak eşyayı belirleyerek yetkili makamlara bildirmek ve bu nedenle doğacak alacakları satış bedelinden istemek</a:t>
            </a:r>
            <a:endParaRPr lang="tr-TR" sz="2400" dirty="0" smtClean="0"/>
          </a:p>
        </p:txBody>
      </p:sp>
      <p:sp>
        <p:nvSpPr>
          <p:cNvPr id="2" name="1 Başlık"/>
          <p:cNvSpPr>
            <a:spLocks noGrp="1"/>
          </p:cNvSpPr>
          <p:nvPr>
            <p:ph type="title"/>
          </p:nvPr>
        </p:nvSpPr>
        <p:spPr>
          <a:xfrm>
            <a:off x="457200" y="0"/>
            <a:ext cx="8229600" cy="1196752"/>
          </a:xfrm>
        </p:spPr>
        <p:txBody>
          <a:bodyPr>
            <a:noAutofit/>
          </a:bodyPr>
          <a:lstStyle/>
          <a:p>
            <a:pPr lvl="3" algn="ctr" rtl="0">
              <a:spcBef>
                <a:spcPct val="0"/>
              </a:spcBef>
            </a:pPr>
            <a:r>
              <a:rPr lang="en-US" sz="4000" b="1" dirty="0"/>
              <a:t>Taşıyıcının Yetkileri</a:t>
            </a:r>
            <a:r>
              <a:rPr lang="tr-TR" sz="4000" b="1" dirty="0"/>
              <a:t/>
            </a:r>
            <a:br>
              <a:rPr lang="tr-TR" sz="4000" b="1" dirty="0"/>
            </a:br>
            <a:endParaRPr lang="tr-TR" sz="4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692696"/>
            <a:ext cx="8229600" cy="5793507"/>
          </a:xfrm>
        </p:spPr>
        <p:txBody>
          <a:bodyPr>
            <a:normAutofit/>
          </a:bodyPr>
          <a:lstStyle/>
          <a:p>
            <a:pPr lvl="4"/>
            <a:r>
              <a:rPr lang="en-US" sz="2400" dirty="0" smtClean="0"/>
              <a:t>Teslim alınmayan eşyanın göndericisi ile temas kurarak iadesini sağlamak mümkün olmadığı takdirde; eşya değerli ise merkez ambarına göndermek değersiz ve çabuk bozulacak durumda ise satmak</a:t>
            </a:r>
            <a:endParaRPr lang="tr-TR" sz="2400" dirty="0" smtClean="0"/>
          </a:p>
          <a:p>
            <a:pPr lvl="4"/>
            <a:endParaRPr lang="tr-TR" sz="2400" dirty="0" smtClean="0"/>
          </a:p>
          <a:p>
            <a:pPr lvl="4"/>
            <a:r>
              <a:rPr lang="en-US" sz="2400" dirty="0" smtClean="0"/>
              <a:t>Vaktinde doldurulmayan ve boşaltılmayan vagonlardan tarifesine göre somaj ve hat işgal ücreti, ambardan çekilmeyen eşya içinde ardiye ücreti tahsil etmek</a:t>
            </a:r>
            <a:endParaRPr lang="tr-TR" sz="2400" dirty="0" smtClean="0"/>
          </a:p>
          <a:p>
            <a:pPr lvl="4"/>
            <a:endParaRPr lang="tr-TR" sz="2400" dirty="0" smtClean="0"/>
          </a:p>
          <a:p>
            <a:pPr lvl="4"/>
            <a:r>
              <a:rPr lang="en-US" sz="2400" dirty="0" smtClean="0"/>
              <a:t>Ücretleri ödenmeyen eşyayı teslim etmeyerek hapis hakkını kullanmak</a:t>
            </a:r>
            <a:endParaRPr lang="tr-TR" sz="2400" dirty="0" smtClean="0"/>
          </a:p>
          <a:p>
            <a:r>
              <a:rPr lang="en-US" sz="2400" dirty="0" smtClean="0"/>
              <a:t> </a:t>
            </a:r>
            <a:endParaRPr lang="tr-TR" sz="2400" dirty="0" smtClean="0"/>
          </a:p>
          <a:p>
            <a:endParaRPr lang="tr-TR" dirty="0"/>
          </a:p>
        </p:txBody>
      </p:sp>
      <p:sp>
        <p:nvSpPr>
          <p:cNvPr id="2" name="1 Başlık"/>
          <p:cNvSpPr>
            <a:spLocks noGrp="1"/>
          </p:cNvSpPr>
          <p:nvPr>
            <p:ph type="title"/>
          </p:nvPr>
        </p:nvSpPr>
        <p:spPr>
          <a:xfrm>
            <a:off x="457200" y="0"/>
            <a:ext cx="8229600" cy="1196752"/>
          </a:xfrm>
        </p:spPr>
        <p:txBody>
          <a:bodyPr>
            <a:noAutofit/>
          </a:bodyPr>
          <a:lstStyle/>
          <a:p>
            <a:pPr lvl="3" algn="ctr" rtl="0">
              <a:spcBef>
                <a:spcPct val="0"/>
              </a:spcBef>
            </a:pPr>
            <a:r>
              <a:rPr lang="tr-TR" sz="4000" b="1" dirty="0"/>
              <a:t/>
            </a:r>
            <a:br>
              <a:rPr lang="tr-TR" sz="4000" b="1" dirty="0"/>
            </a:br>
            <a:endParaRPr lang="tr-TR"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67544" y="332656"/>
            <a:ext cx="7772400" cy="1470025"/>
          </a:xfrm>
        </p:spPr>
        <p:txBody>
          <a:bodyPr/>
          <a:lstStyle/>
          <a:p>
            <a:r>
              <a:rPr lang="tr-TR" dirty="0" smtClean="0"/>
              <a:t>   </a:t>
            </a:r>
            <a:br>
              <a:rPr lang="tr-TR" dirty="0" smtClean="0"/>
            </a:br>
            <a:endParaRPr lang="tr-TR" dirty="0"/>
          </a:p>
        </p:txBody>
      </p:sp>
      <p:sp>
        <p:nvSpPr>
          <p:cNvPr id="3" name="2 Alt Başlık"/>
          <p:cNvSpPr>
            <a:spLocks noGrp="1"/>
          </p:cNvSpPr>
          <p:nvPr>
            <p:ph type="subTitle" idx="1"/>
          </p:nvPr>
        </p:nvSpPr>
        <p:spPr>
          <a:xfrm>
            <a:off x="395536" y="2060848"/>
            <a:ext cx="8496944" cy="4320480"/>
          </a:xfrm>
        </p:spPr>
        <p:txBody>
          <a:bodyPr/>
          <a:lstStyle/>
          <a:p>
            <a:endParaRPr lang="tr-TR" dirty="0"/>
          </a:p>
        </p:txBody>
      </p:sp>
      <p:pic>
        <p:nvPicPr>
          <p:cNvPr id="4" name="image1.jpeg"/>
          <p:cNvPicPr/>
          <p:nvPr/>
        </p:nvPicPr>
        <p:blipFill>
          <a:blip r:embed="rId2" cstate="print"/>
          <a:stretch>
            <a:fillRect/>
          </a:stretch>
        </p:blipFill>
        <p:spPr>
          <a:xfrm>
            <a:off x="0" y="0"/>
            <a:ext cx="9143999" cy="659735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r>
              <a:rPr lang="en-US" dirty="0" smtClean="0"/>
              <a:t>Alıcı, adına eşya gönderilen ve gelen eşya için taşıyıcının bu eşya üzerindeki bütün alacaklarını ödemek suretiyle kendisine veya vekaletname verdiği bir başka şahsa teslimini isteyebilecek veya eşyayı kabul etmeyebilecek kimsedir. Demir yolu eşya taşımacılığında göndericide olduğu gibi alıcı ülkesinde malların ithalat ve diğer işlemlerini yapan; işveren (alıcı) talimatları çerçevesinde hareket eden lojistik firmalardır.</a:t>
            </a:r>
            <a:endParaRPr lang="tr-TR" dirty="0" smtClean="0"/>
          </a:p>
          <a:p>
            <a:endParaRPr lang="tr-TR" dirty="0"/>
          </a:p>
        </p:txBody>
      </p:sp>
      <p:sp>
        <p:nvSpPr>
          <p:cNvPr id="2" name="1 Başlık"/>
          <p:cNvSpPr>
            <a:spLocks noGrp="1"/>
          </p:cNvSpPr>
          <p:nvPr>
            <p:ph type="title"/>
          </p:nvPr>
        </p:nvSpPr>
        <p:spPr/>
        <p:txBody>
          <a:bodyPr/>
          <a:lstStyle/>
          <a:p>
            <a:r>
              <a:rPr lang="tr-TR" dirty="0" smtClean="0"/>
              <a:t>ALICI</a:t>
            </a:r>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pPr lvl="4"/>
            <a:r>
              <a:rPr lang="en-US" sz="2400" dirty="0" smtClean="0"/>
              <a:t>İşverenin talimatları doğrultusunda hareket etmek</a:t>
            </a:r>
            <a:endParaRPr lang="tr-TR" sz="2400" dirty="0" smtClean="0"/>
          </a:p>
          <a:p>
            <a:pPr lvl="4"/>
            <a:endParaRPr lang="tr-TR" sz="2400" dirty="0" smtClean="0"/>
          </a:p>
          <a:p>
            <a:pPr lvl="4"/>
            <a:r>
              <a:rPr lang="en-US" sz="2400" dirty="0" smtClean="0"/>
              <a:t>Adına gelen eşyayı teslim almak veya alınmasını sağlamak</a:t>
            </a:r>
            <a:endParaRPr lang="tr-TR" sz="2400" dirty="0" smtClean="0"/>
          </a:p>
          <a:p>
            <a:pPr lvl="4"/>
            <a:endParaRPr lang="tr-TR" sz="2400" dirty="0" smtClean="0"/>
          </a:p>
          <a:p>
            <a:pPr lvl="4"/>
            <a:r>
              <a:rPr lang="en-US" sz="2400" dirty="0" smtClean="0"/>
              <a:t>Taşıma belgesini imzalamak ve havale edilmiş ise demir yolu işletmesine ödemeyi yapmak</a:t>
            </a:r>
            <a:endParaRPr lang="tr-TR" sz="2400" dirty="0" smtClean="0"/>
          </a:p>
          <a:p>
            <a:pPr lvl="4"/>
            <a:endParaRPr lang="tr-TR" sz="2400" dirty="0" smtClean="0"/>
          </a:p>
          <a:p>
            <a:pPr lvl="4"/>
            <a:r>
              <a:rPr lang="en-US" sz="2400" dirty="0" smtClean="0"/>
              <a:t>Eşyasının parça adedini ve ağırlığını kontrol etmek</a:t>
            </a:r>
            <a:endParaRPr lang="tr-TR" sz="2400" dirty="0" smtClean="0"/>
          </a:p>
        </p:txBody>
      </p:sp>
      <p:sp>
        <p:nvSpPr>
          <p:cNvPr id="2" name="1 Başlık"/>
          <p:cNvSpPr>
            <a:spLocks noGrp="1"/>
          </p:cNvSpPr>
          <p:nvPr>
            <p:ph type="title"/>
          </p:nvPr>
        </p:nvSpPr>
        <p:spPr>
          <a:xfrm>
            <a:off x="457200" y="404664"/>
            <a:ext cx="8229600" cy="1012974"/>
          </a:xfrm>
        </p:spPr>
        <p:txBody>
          <a:bodyPr>
            <a:noAutofit/>
          </a:bodyPr>
          <a:lstStyle/>
          <a:p>
            <a:pPr lvl="3" algn="ctr" rtl="0">
              <a:spcBef>
                <a:spcPct val="0"/>
              </a:spcBef>
            </a:pPr>
            <a:r>
              <a:rPr lang="en-US" sz="4400" b="1" dirty="0"/>
              <a:t>Alıcı Olarak Lojistik Firmanın Sorumlulukları</a:t>
            </a:r>
            <a:r>
              <a:rPr lang="tr-TR" sz="4400" b="1" dirty="0"/>
              <a:t/>
            </a:r>
            <a:br>
              <a:rPr lang="tr-TR" sz="4400" b="1" dirty="0"/>
            </a:br>
            <a:endParaRPr lang="tr-TR" sz="4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0" y="188913"/>
            <a:ext cx="8229600" cy="5937250"/>
          </a:xfrm>
        </p:spPr>
        <p:txBody>
          <a:bodyPr>
            <a:normAutofit/>
          </a:bodyPr>
          <a:lstStyle/>
          <a:p>
            <a:pPr>
              <a:buNone/>
            </a:pPr>
            <a:endParaRPr lang="tr-TR" sz="4400" dirty="0" smtClean="0"/>
          </a:p>
          <a:p>
            <a:r>
              <a:rPr lang="en-US" dirty="0" smtClean="0"/>
              <a:t>Eşyanın kayıp ve hasarından emin olduğunda eşyayı ambardan çekmeden taşıyıcı ilgililerine durumu göstererek ve taşıma belgesine bilgi verdirerek mutabakat sağlamak ve tazminat isteminde bulunmak,</a:t>
            </a:r>
            <a:endParaRPr lang="tr-TR" dirty="0" smtClean="0"/>
          </a:p>
          <a:p>
            <a:r>
              <a:rPr lang="en-US" dirty="0" smtClean="0"/>
              <a:t> </a:t>
            </a:r>
            <a:endParaRPr lang="tr-TR" dirty="0" smtClean="0"/>
          </a:p>
          <a:p>
            <a:pPr lvl="4"/>
            <a:r>
              <a:rPr lang="en-US" sz="2400" dirty="0" smtClean="0"/>
              <a:t>Eşyanın bir kısmı gelmemiş ise ve gelen eşyanın gelmeyen eşya ile kullanım bakımından ilgisi yoksa eşyayı teslim almak</a:t>
            </a:r>
            <a:endParaRPr lang="tr-TR" sz="2400" dirty="0" smtClean="0"/>
          </a:p>
          <a:p>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Türkiye’de%20ilk%20demiryolu.jpg"/>
          <p:cNvPicPr>
            <a:picLocks noGrp="1" noChangeAspect="1"/>
          </p:cNvPicPr>
          <p:nvPr>
            <p:ph idx="1"/>
          </p:nvPr>
        </p:nvPicPr>
        <p:blipFill>
          <a:blip r:embed="rId2" cstate="print"/>
          <a:stretch>
            <a:fillRect/>
          </a:stretch>
        </p:blipFill>
        <p:spPr>
          <a:xfrm>
            <a:off x="0" y="0"/>
            <a:ext cx="9144000" cy="6669360"/>
          </a:xfrm>
        </p:spPr>
      </p:pic>
      <p:sp>
        <p:nvSpPr>
          <p:cNvPr id="2" name="1 Başlık"/>
          <p:cNvSpPr>
            <a:spLocks noGrp="1"/>
          </p:cNvSpPr>
          <p:nvPr>
            <p:ph type="title"/>
          </p:nvPr>
        </p:nvSpPr>
        <p:spPr/>
        <p:txBody>
          <a:bodyPr/>
          <a:lstStyle/>
          <a:p>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r>
              <a:rPr lang="en-US" dirty="0" smtClean="0"/>
              <a:t>Lojistik firma alıcı olarak da işveren adına hareket eder. Alıcı olarak lojistik firmanın yetkileri şunlardır:</a:t>
            </a:r>
            <a:endParaRPr lang="tr-TR" dirty="0" smtClean="0"/>
          </a:p>
          <a:p>
            <a:r>
              <a:rPr lang="en-US" dirty="0" smtClean="0"/>
              <a:t> </a:t>
            </a:r>
            <a:endParaRPr lang="tr-TR" sz="4400" dirty="0" smtClean="0"/>
          </a:p>
          <a:p>
            <a:pPr lvl="4"/>
            <a:r>
              <a:rPr lang="en-US" sz="2400" dirty="0" smtClean="0"/>
              <a:t>Lojistik firma, adına gelen eşyayı alıcı (işveren) talimatları doğrultusunda  isterse teslim almayabilir.</a:t>
            </a:r>
            <a:endParaRPr lang="tr-TR" sz="2400" dirty="0" smtClean="0"/>
          </a:p>
          <a:p>
            <a:r>
              <a:rPr lang="en-US" sz="2400" dirty="0" smtClean="0"/>
              <a:t> </a:t>
            </a:r>
            <a:endParaRPr lang="tr-TR" sz="2400" dirty="0" smtClean="0"/>
          </a:p>
          <a:p>
            <a:pPr lvl="4"/>
            <a:r>
              <a:rPr lang="en-US" sz="2400" dirty="0" smtClean="0"/>
              <a:t>Gerekli koşulları yerine getirmek şartıyla eşyayı tekrar sevk yaptırabilir.</a:t>
            </a:r>
            <a:endParaRPr lang="tr-TR" sz="2400" dirty="0" smtClean="0"/>
          </a:p>
        </p:txBody>
      </p:sp>
      <p:sp>
        <p:nvSpPr>
          <p:cNvPr id="2" name="1 Başlık"/>
          <p:cNvSpPr>
            <a:spLocks noGrp="1"/>
          </p:cNvSpPr>
          <p:nvPr>
            <p:ph type="title"/>
          </p:nvPr>
        </p:nvSpPr>
        <p:spPr>
          <a:xfrm>
            <a:off x="457200" y="764704"/>
            <a:ext cx="8229600" cy="364902"/>
          </a:xfrm>
        </p:spPr>
        <p:txBody>
          <a:bodyPr>
            <a:noAutofit/>
          </a:bodyPr>
          <a:lstStyle/>
          <a:p>
            <a:pPr lvl="3" algn="ctr" rtl="0">
              <a:spcBef>
                <a:spcPct val="0"/>
              </a:spcBef>
            </a:pPr>
            <a:r>
              <a:rPr lang="en-US" sz="4400" b="1" dirty="0"/>
              <a:t>Alıcı Olarak Lojistik Firmanın Yetkileri</a:t>
            </a:r>
            <a:r>
              <a:rPr lang="tr-TR" sz="4400" b="1" dirty="0"/>
              <a:t/>
            </a:r>
            <a:br>
              <a:rPr lang="tr-TR" sz="4400" b="1" dirty="0"/>
            </a:br>
            <a:endParaRPr lang="tr-TR" sz="4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404813"/>
            <a:ext cx="8229600" cy="1012825"/>
          </a:xfrm>
        </p:spPr>
        <p:txBody>
          <a:bodyPr>
            <a:noAutofit/>
          </a:bodyPr>
          <a:lstStyle/>
          <a:p>
            <a:pPr lvl="3" algn="ctr" rtl="0">
              <a:spcBef>
                <a:spcPct val="0"/>
              </a:spcBef>
            </a:pPr>
            <a:r>
              <a:rPr lang="tr-TR" sz="4400" b="1" dirty="0"/>
              <a:t/>
            </a:r>
            <a:br>
              <a:rPr lang="tr-TR" sz="4400" b="1" dirty="0"/>
            </a:br>
            <a:endParaRPr lang="tr-TR" sz="4400" dirty="0"/>
          </a:p>
        </p:txBody>
      </p:sp>
      <p:sp>
        <p:nvSpPr>
          <p:cNvPr id="3" name="2 İçerik Yer Tutucusu"/>
          <p:cNvSpPr>
            <a:spLocks noGrp="1"/>
          </p:cNvSpPr>
          <p:nvPr>
            <p:ph idx="4294967295"/>
          </p:nvPr>
        </p:nvSpPr>
        <p:spPr>
          <a:xfrm>
            <a:off x="0" y="0"/>
            <a:ext cx="8229600" cy="6858000"/>
          </a:xfrm>
        </p:spPr>
        <p:txBody>
          <a:bodyPr>
            <a:normAutofit/>
          </a:bodyPr>
          <a:lstStyle/>
          <a:p>
            <a:r>
              <a:rPr lang="en-US" dirty="0" smtClean="0"/>
              <a:t> </a:t>
            </a:r>
            <a:endParaRPr lang="tr-TR" sz="4400" dirty="0" smtClean="0"/>
          </a:p>
          <a:p>
            <a:pPr lvl="4"/>
            <a:r>
              <a:rPr lang="en-US" dirty="0" smtClean="0"/>
              <a:t>Alıcı adına gelen eşyanın kendisine ihbar edilmesini isteyebilir.</a:t>
            </a:r>
            <a:endParaRPr lang="tr-TR" dirty="0" smtClean="0"/>
          </a:p>
          <a:p>
            <a:r>
              <a:rPr lang="en-US" dirty="0" smtClean="0"/>
              <a:t> </a:t>
            </a:r>
            <a:endParaRPr lang="tr-TR" sz="4400" dirty="0" smtClean="0"/>
          </a:p>
          <a:p>
            <a:pPr lvl="4"/>
            <a:r>
              <a:rPr lang="en-US" dirty="0" smtClean="0"/>
              <a:t>Ücreti kendisine havale olunan eşya için ödemiş olacağı ücretlerde bir fazlalık var ise iadesini isteyebilir.</a:t>
            </a:r>
            <a:endParaRPr lang="tr-TR" dirty="0" smtClean="0"/>
          </a:p>
          <a:p>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700808"/>
            <a:ext cx="8229600" cy="5157192"/>
          </a:xfrm>
        </p:spPr>
        <p:txBody>
          <a:bodyPr>
            <a:normAutofit fontScale="85000" lnSpcReduction="20000"/>
          </a:bodyPr>
          <a:lstStyle/>
          <a:p>
            <a:r>
              <a:rPr lang="en-US" dirty="0" smtClean="0"/>
              <a:t>Demir yolu ile ihracat taşımasının ilk aşaması müşteriden sipariş alınmasıdır.  Siparişler yazılı olabileceği gibi e-posta, faks veya güvenilir müşteriler için telefon yoluyla olabilir.</a:t>
            </a:r>
            <a:endParaRPr lang="tr-TR" dirty="0" smtClean="0"/>
          </a:p>
          <a:p>
            <a:r>
              <a:rPr lang="en-US" dirty="0" smtClean="0"/>
              <a:t> </a:t>
            </a:r>
            <a:endParaRPr lang="tr-TR" sz="4400" dirty="0" smtClean="0"/>
          </a:p>
          <a:p>
            <a:r>
              <a:rPr lang="en-US" dirty="0" smtClean="0"/>
              <a:t>Lojistik firma müşteriden gelen siparişteki şu konuları inceler:</a:t>
            </a:r>
            <a:endParaRPr lang="tr-TR" sz="4400" dirty="0" smtClean="0"/>
          </a:p>
          <a:p>
            <a:pPr lvl="2"/>
            <a:r>
              <a:rPr lang="en-US" dirty="0" smtClean="0"/>
              <a:t>Mal cinsi</a:t>
            </a:r>
            <a:endParaRPr lang="tr-TR" dirty="0" smtClean="0"/>
          </a:p>
          <a:p>
            <a:pPr lvl="2"/>
            <a:r>
              <a:rPr lang="en-US" dirty="0" smtClean="0"/>
              <a:t>Sevkiyat adresi</a:t>
            </a:r>
            <a:endParaRPr lang="tr-TR" dirty="0" smtClean="0"/>
          </a:p>
          <a:p>
            <a:pPr lvl="2"/>
            <a:r>
              <a:rPr lang="en-US" dirty="0" smtClean="0"/>
              <a:t>Yüklemeye hazır olunacak tarih</a:t>
            </a:r>
            <a:endParaRPr lang="tr-TR" dirty="0" smtClean="0"/>
          </a:p>
          <a:p>
            <a:pPr lvl="2"/>
            <a:r>
              <a:rPr lang="en-US" dirty="0" smtClean="0"/>
              <a:t>Yükleme istasyonu</a:t>
            </a:r>
            <a:endParaRPr lang="tr-TR" dirty="0" smtClean="0"/>
          </a:p>
          <a:p>
            <a:pPr lvl="2"/>
            <a:r>
              <a:rPr lang="en-US" dirty="0" smtClean="0"/>
              <a:t>Lojistik firmadan istenen diğer hizmetler </a:t>
            </a:r>
            <a:endParaRPr lang="tr-TR" sz="4400" dirty="0" smtClean="0"/>
          </a:p>
          <a:p>
            <a:r>
              <a:rPr lang="en-US" dirty="0" smtClean="0"/>
              <a:t>Bu bilgilere göre en uygun taşıma ve diğer hizmetleri verebilecek organizasyon çalışmalarına başlanır.</a:t>
            </a:r>
            <a:endParaRPr lang="tr-TR" dirty="0" smtClean="0"/>
          </a:p>
        </p:txBody>
      </p:sp>
      <p:sp>
        <p:nvSpPr>
          <p:cNvPr id="2" name="1 Başlık"/>
          <p:cNvSpPr>
            <a:spLocks noGrp="1"/>
          </p:cNvSpPr>
          <p:nvPr>
            <p:ph type="title"/>
          </p:nvPr>
        </p:nvSpPr>
        <p:spPr>
          <a:xfrm>
            <a:off x="457200" y="764704"/>
            <a:ext cx="8229600" cy="652934"/>
          </a:xfrm>
        </p:spPr>
        <p:txBody>
          <a:bodyPr>
            <a:normAutofit fontScale="90000"/>
          </a:bodyPr>
          <a:lstStyle/>
          <a:p>
            <a:r>
              <a:rPr lang="en-US" b="1" dirty="0" smtClean="0"/>
              <a:t>. DEMİR YOLU TAŞIMACILIĞINDA SÜRECİN BELİRLENMESİ</a:t>
            </a:r>
            <a:r>
              <a:rPr lang="tr-TR" b="1" dirty="0" smtClean="0"/>
              <a:t/>
            </a:r>
            <a:br>
              <a:rPr lang="tr-TR" b="1" dirty="0" smtClean="0"/>
            </a:br>
            <a:r>
              <a:rPr lang="en-US" b="1" dirty="0" smtClean="0"/>
              <a:t>Sipariş Almak ve Yükleme Yapmak</a:t>
            </a:r>
            <a:r>
              <a:rPr lang="tr-TR" b="1" dirty="0" smtClean="0"/>
              <a:t/>
            </a:r>
            <a:br>
              <a:rPr lang="tr-TR" b="1" dirty="0" smtClean="0"/>
            </a:br>
            <a:endParaRPr lang="tr-T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0" y="620713"/>
            <a:ext cx="8229600" cy="6237287"/>
          </a:xfrm>
        </p:spPr>
        <p:txBody>
          <a:bodyPr>
            <a:normAutofit fontScale="77500" lnSpcReduction="20000"/>
          </a:bodyPr>
          <a:lstStyle/>
          <a:p>
            <a:r>
              <a:rPr lang="en-US" dirty="0" smtClean="0"/>
              <a:t> </a:t>
            </a:r>
            <a:endParaRPr lang="tr-TR" sz="4400" dirty="0" smtClean="0"/>
          </a:p>
          <a:p>
            <a:r>
              <a:rPr lang="en-US" dirty="0" smtClean="0"/>
              <a:t>Yüklemelerin durumuna göre tedarikçi (TCDD) ile bağlantı kurulur ve uygun aracın ne zaman, nerede olması gerektiği konusunda anlaşmaya varılır. Daha sonra bu anlaşma Taşıma Sözleşmesi yapılarak yazılı hâle de getirilir.</a:t>
            </a:r>
            <a:endParaRPr lang="tr-TR" dirty="0" smtClean="0"/>
          </a:p>
          <a:p>
            <a:r>
              <a:rPr lang="en-US" dirty="0" smtClean="0"/>
              <a:t> </a:t>
            </a:r>
            <a:endParaRPr lang="tr-TR" sz="4400" dirty="0" smtClean="0"/>
          </a:p>
          <a:p>
            <a:r>
              <a:rPr lang="en-US" dirty="0" smtClean="0"/>
              <a:t>İhracatçı-ithalatçı veya bunların temsilcisi olarak gönderici siparişi lojistik firmaya iletir. Lojistik firma da demir yolu işletmesine “Yükleme Talimatı” göndererek bilgilendirme yapar.</a:t>
            </a:r>
            <a:endParaRPr lang="tr-TR" dirty="0" smtClean="0"/>
          </a:p>
          <a:p>
            <a:r>
              <a:rPr lang="en-US" dirty="0" smtClean="0"/>
              <a:t> </a:t>
            </a:r>
            <a:endParaRPr lang="tr-TR" sz="4400" dirty="0" smtClean="0"/>
          </a:p>
          <a:p>
            <a:r>
              <a:rPr lang="en-US" dirty="0" smtClean="0"/>
              <a:t>TCDD’den vagon talebi yapılması bir dilekçe ile olur. Dilekçede şu hususlar bulunur:</a:t>
            </a:r>
            <a:endParaRPr lang="tr-TR" dirty="0" smtClean="0"/>
          </a:p>
          <a:p>
            <a:r>
              <a:rPr lang="en-US" dirty="0" smtClean="0"/>
              <a:t> </a:t>
            </a:r>
            <a:endParaRPr lang="tr-TR" sz="4400" dirty="0" smtClean="0"/>
          </a:p>
          <a:p>
            <a:pPr lvl="2"/>
            <a:r>
              <a:rPr lang="en-US" dirty="0" smtClean="0"/>
              <a:t>Vagon tipi</a:t>
            </a:r>
            <a:endParaRPr lang="tr-TR" dirty="0" smtClean="0"/>
          </a:p>
          <a:p>
            <a:pPr lvl="2"/>
            <a:r>
              <a:rPr lang="en-US" dirty="0" smtClean="0"/>
              <a:t>Yükün cinsi</a:t>
            </a:r>
            <a:endParaRPr lang="tr-TR" dirty="0" smtClean="0"/>
          </a:p>
          <a:p>
            <a:pPr lvl="2"/>
            <a:r>
              <a:rPr lang="en-US" dirty="0" smtClean="0"/>
              <a:t>Malzemelerin ağırlığı</a:t>
            </a:r>
            <a:endParaRPr lang="tr-TR" dirty="0" smtClean="0"/>
          </a:p>
          <a:p>
            <a:pPr lvl="2"/>
            <a:r>
              <a:rPr lang="en-US" dirty="0" smtClean="0"/>
              <a:t>Teslim ülkesi</a:t>
            </a:r>
            <a:endParaRPr lang="tr-T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060848"/>
            <a:ext cx="8229600" cy="4797152"/>
          </a:xfrm>
        </p:spPr>
        <p:txBody>
          <a:bodyPr>
            <a:normAutofit/>
          </a:bodyPr>
          <a:lstStyle/>
          <a:p>
            <a:r>
              <a:rPr lang="en-US" dirty="0" smtClean="0"/>
              <a:t>Yabancı demir yolu idarelerine ait vagonların uluslararası ve yurt içi taşımalarda kullanılması ile yurt dışı edilmesinde aşağıdaki hususlar dikkate alınır.</a:t>
            </a:r>
            <a:endParaRPr lang="tr-TR" dirty="0" smtClean="0"/>
          </a:p>
          <a:p>
            <a:endParaRPr lang="tr-TR" dirty="0" smtClean="0"/>
          </a:p>
          <a:p>
            <a:pPr lvl="3"/>
            <a:r>
              <a:rPr lang="en-US" sz="2400" dirty="0" smtClean="0"/>
              <a:t>Yabancı demir yollarına ait boş vagonlar aşağıda belirtilen sıraya göre yeniden yüklemelere tahsis edilebilir</a:t>
            </a:r>
            <a:r>
              <a:rPr lang="en-US" dirty="0" smtClean="0"/>
              <a:t>.</a:t>
            </a:r>
            <a:endParaRPr lang="tr-TR" dirty="0" smtClean="0"/>
          </a:p>
        </p:txBody>
      </p:sp>
      <p:sp>
        <p:nvSpPr>
          <p:cNvPr id="2" name="1 Başlık"/>
          <p:cNvSpPr>
            <a:spLocks noGrp="1"/>
          </p:cNvSpPr>
          <p:nvPr>
            <p:ph type="title"/>
          </p:nvPr>
        </p:nvSpPr>
        <p:spPr>
          <a:xfrm>
            <a:off x="457200" y="1196752"/>
            <a:ext cx="8229600" cy="220886"/>
          </a:xfrm>
        </p:spPr>
        <p:txBody>
          <a:bodyPr>
            <a:noAutofit/>
          </a:bodyPr>
          <a:lstStyle/>
          <a:p>
            <a:pPr lvl="2" algn="ctr" rtl="0">
              <a:spcBef>
                <a:spcPct val="0"/>
              </a:spcBef>
            </a:pPr>
            <a:r>
              <a:rPr lang="en-US" sz="4400" b="1" dirty="0"/>
              <a:t>Yabancı Demir Yollarına Ait Vagonların Tahsisi ve Yurt Dışı Edilmeleri</a:t>
            </a:r>
            <a:r>
              <a:rPr lang="tr-TR" sz="4400" b="1" dirty="0"/>
              <a:t/>
            </a:r>
            <a:br>
              <a:rPr lang="tr-TR" sz="4400" b="1" dirty="0"/>
            </a:br>
            <a:endParaRPr lang="tr-TR" sz="4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1196975"/>
            <a:ext cx="8229600" cy="220663"/>
          </a:xfrm>
        </p:spPr>
        <p:txBody>
          <a:bodyPr>
            <a:noAutofit/>
          </a:bodyPr>
          <a:lstStyle/>
          <a:p>
            <a:pPr lvl="2" algn="ctr" rtl="0">
              <a:spcBef>
                <a:spcPct val="0"/>
              </a:spcBef>
            </a:pPr>
            <a:r>
              <a:rPr lang="tr-TR" sz="4400" b="1" dirty="0"/>
              <a:t/>
            </a:r>
            <a:br>
              <a:rPr lang="tr-TR" sz="4400" b="1" dirty="0"/>
            </a:br>
            <a:endParaRPr lang="tr-TR" sz="4400" dirty="0"/>
          </a:p>
        </p:txBody>
      </p:sp>
      <p:sp>
        <p:nvSpPr>
          <p:cNvPr id="3" name="2 İçerik Yer Tutucusu"/>
          <p:cNvSpPr>
            <a:spLocks noGrp="1"/>
          </p:cNvSpPr>
          <p:nvPr>
            <p:ph idx="4294967295"/>
          </p:nvPr>
        </p:nvSpPr>
        <p:spPr>
          <a:xfrm>
            <a:off x="0" y="0"/>
            <a:ext cx="8229600" cy="6858000"/>
          </a:xfrm>
        </p:spPr>
        <p:txBody>
          <a:bodyPr>
            <a:normAutofit/>
          </a:bodyPr>
          <a:lstStyle/>
          <a:p>
            <a:pPr lvl="4"/>
            <a:r>
              <a:rPr lang="en-US" dirty="0" smtClean="0"/>
              <a:t>Vagon sahibi demir yolu idaresinin talebi olması hâlinde, Hareket Dairesi tarafından verilecek yazılı bir emirle uluslararası taşımalara verilir.</a:t>
            </a:r>
            <a:endParaRPr lang="tr-TR" dirty="0" smtClean="0"/>
          </a:p>
          <a:p>
            <a:pPr lvl="4"/>
            <a:endParaRPr lang="tr-TR" dirty="0" smtClean="0"/>
          </a:p>
          <a:p>
            <a:pPr lvl="4"/>
            <a:r>
              <a:rPr lang="en-US" dirty="0" smtClean="0"/>
              <a:t>Hareket Dairesi tarafından herhangi bir yazılı emir verilmeyen yabancı vagonlar; uluslararası taşımalara RIV Yönetmeliğinde belirtilen kurallara uyulmak suretiyle, vagonun boşaldığı istasyon tarafından verilebilir.</a:t>
            </a:r>
            <a:endParaRPr lang="tr-TR" dirty="0" smtClean="0"/>
          </a:p>
          <a:p>
            <a:pPr lvl="4"/>
            <a:endParaRPr lang="tr-TR" dirty="0" smtClean="0"/>
          </a:p>
          <a:p>
            <a:r>
              <a:rPr lang="en-US" dirty="0" smtClean="0"/>
              <a:t>Boşalma istasyonunda talep olmaması hâlinde, vagonun boş dönüş yolu üzerinde bulunan diğer istasyona yapılacak uluslararası taşımalara, ilgili bölge müdürlüklerinin koordinasyonu ile tahsis edilebilir.</a:t>
            </a: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jpeg"/>
          <p:cNvPicPr>
            <a:picLocks noGrp="1"/>
          </p:cNvPicPr>
          <p:nvPr>
            <p:ph idx="1"/>
          </p:nvPr>
        </p:nvPicPr>
        <p:blipFill>
          <a:blip r:embed="rId2" cstate="print"/>
          <a:stretch>
            <a:fillRect/>
          </a:stretch>
        </p:blipFill>
        <p:spPr>
          <a:xfrm>
            <a:off x="179512" y="1484784"/>
            <a:ext cx="8461448" cy="4752528"/>
          </a:xfrm>
          <a:prstGeom prst="rect">
            <a:avLst/>
          </a:prstGeom>
        </p:spPr>
      </p:pic>
      <p:sp>
        <p:nvSpPr>
          <p:cNvPr id="2" name="1 Başlık"/>
          <p:cNvSpPr>
            <a:spLocks noGrp="1"/>
          </p:cNvSpPr>
          <p:nvPr>
            <p:ph type="title"/>
          </p:nvPr>
        </p:nvSpPr>
        <p:spPr/>
        <p:txBody>
          <a:bodyPr>
            <a:normAutofit fontScale="90000"/>
          </a:bodyPr>
          <a:lstStyle/>
          <a:p>
            <a:r>
              <a:rPr lang="tr-TR" dirty="0" smtClean="0"/>
              <a:t>  </a:t>
            </a:r>
            <a:br>
              <a:rPr lang="tr-TR" dirty="0" smtClean="0"/>
            </a:br>
            <a:endParaRPr lang="tr-T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45.jpeg"/>
          <p:cNvPicPr>
            <a:picLocks noGrp="1"/>
          </p:cNvPicPr>
          <p:nvPr>
            <p:ph idx="1"/>
          </p:nvPr>
        </p:nvPicPr>
        <p:blipFill>
          <a:blip r:embed="rId2" cstate="print"/>
          <a:stretch>
            <a:fillRect/>
          </a:stretch>
        </p:blipFill>
        <p:spPr>
          <a:xfrm>
            <a:off x="0" y="0"/>
            <a:ext cx="9144000" cy="6741367"/>
          </a:xfrm>
          <a:prstGeom prst="rect">
            <a:avLst/>
          </a:prstGeom>
        </p:spPr>
      </p:pic>
      <p:sp>
        <p:nvSpPr>
          <p:cNvPr id="2" name="1 Başlık"/>
          <p:cNvSpPr>
            <a:spLocks noGrp="1"/>
          </p:cNvSpPr>
          <p:nvPr>
            <p:ph type="title"/>
          </p:nvPr>
        </p:nvSpPr>
        <p:spPr/>
        <p:txBody>
          <a:bodyPr/>
          <a:lstStyle/>
          <a:p>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20000"/>
          </a:bodyPr>
          <a:lstStyle/>
          <a:p>
            <a:r>
              <a:rPr lang="en-US" dirty="0" smtClean="0"/>
              <a:t>Karada, suda ve havada yolcu ve eşya taşıyan her çeşit taşıma aracının taşınması mümkündür.</a:t>
            </a:r>
            <a:endParaRPr lang="tr-TR" dirty="0" smtClean="0"/>
          </a:p>
          <a:p>
            <a:r>
              <a:rPr lang="en-US" dirty="0" smtClean="0"/>
              <a:t> </a:t>
            </a:r>
            <a:endParaRPr lang="tr-TR" dirty="0" smtClean="0"/>
          </a:p>
          <a:p>
            <a:r>
              <a:rPr lang="en-US" dirty="0" smtClean="0"/>
              <a:t>Bu tür taşımalarda vagon başına bir kişi ücret ödemeksizin refakat edebilmektedir.</a:t>
            </a:r>
            <a:endParaRPr lang="tr-TR" dirty="0" smtClean="0"/>
          </a:p>
          <a:p>
            <a:r>
              <a:rPr lang="en-US" dirty="0" smtClean="0"/>
              <a:t> </a:t>
            </a:r>
            <a:endParaRPr lang="tr-TR" dirty="0" smtClean="0"/>
          </a:p>
          <a:p>
            <a:r>
              <a:rPr lang="en-US" dirty="0" smtClean="0"/>
              <a:t>Genel prensip olarak ücretleri çıkışta peşin ödenmektedir. Ancak banka teminat mektubu veya peşin depozito yatırılması şartıyla ücretlerin varışa havalesine, TCDD Bölge Müdürlükleri yetkilidir.</a:t>
            </a:r>
            <a:endParaRPr lang="tr-TR" dirty="0" smtClean="0"/>
          </a:p>
          <a:p>
            <a:endParaRPr lang="tr-TR" dirty="0"/>
          </a:p>
        </p:txBody>
      </p:sp>
      <p:sp>
        <p:nvSpPr>
          <p:cNvPr id="2" name="1 Başlık"/>
          <p:cNvSpPr>
            <a:spLocks noGrp="1"/>
          </p:cNvSpPr>
          <p:nvPr>
            <p:ph type="title"/>
          </p:nvPr>
        </p:nvSpPr>
        <p:spPr/>
        <p:txBody>
          <a:bodyPr>
            <a:normAutofit fontScale="90000"/>
          </a:bodyPr>
          <a:lstStyle/>
          <a:p>
            <a:pPr lvl="1"/>
            <a:r>
              <a:rPr lang="en-US" sz="4400" b="1" dirty="0"/>
              <a:t>Özel Taşımalar</a:t>
            </a:r>
            <a:r>
              <a:rPr lang="tr-TR" sz="4400" b="1" dirty="0"/>
              <a:t/>
            </a:r>
            <a:br>
              <a:rPr lang="tr-TR" sz="4400" b="1" dirty="0"/>
            </a:br>
            <a:r>
              <a:rPr lang="en-US" sz="4400" b="1" dirty="0"/>
              <a:t>Taşıma Araçlarının Taşınmas</a:t>
            </a:r>
            <a:r>
              <a:rPr lang="en-US" b="1" dirty="0"/>
              <a:t>ı</a:t>
            </a:r>
            <a:r>
              <a:rPr lang="tr-TR" b="1" dirty="0"/>
              <a:t/>
            </a:r>
            <a:br>
              <a:rPr lang="tr-TR" b="1" dirty="0"/>
            </a:br>
            <a:endParaRPr lang="tr-T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a:bodyPr>
          <a:lstStyle/>
          <a:p>
            <a:r>
              <a:rPr lang="en-US" dirty="0" smtClean="0"/>
              <a:t>Sadece tam vagon işlemli olarak taşınır. Cenazenin içi çinko veya kurşun kaplı tabut içinde olması ve ilgili makamlardan taşınması için gerekli izin belgesinin alınıp TCDD'ye ibrazı zorunludur.</a:t>
            </a:r>
            <a:endParaRPr lang="tr-TR" dirty="0" smtClean="0"/>
          </a:p>
          <a:p>
            <a:r>
              <a:rPr lang="en-US" dirty="0" smtClean="0"/>
              <a:t> </a:t>
            </a:r>
            <a:endParaRPr lang="tr-TR" dirty="0" smtClean="0"/>
          </a:p>
          <a:p>
            <a:r>
              <a:rPr lang="en-US" dirty="0" smtClean="0"/>
              <a:t>Cenaze yüklü vagon yolcu trenlerine bağlanarak taşınır. Bu taşımalarda ücretler,  çıkışta peşin ödenmektedir.</a:t>
            </a:r>
            <a:endParaRPr lang="tr-TR" dirty="0" smtClean="0"/>
          </a:p>
          <a:p>
            <a:r>
              <a:rPr lang="en-US" dirty="0" smtClean="0"/>
              <a:t> </a:t>
            </a:r>
            <a:endParaRPr lang="tr-TR" dirty="0" smtClean="0"/>
          </a:p>
          <a:p>
            <a:endParaRPr lang="tr-TR" dirty="0"/>
          </a:p>
        </p:txBody>
      </p:sp>
      <p:sp>
        <p:nvSpPr>
          <p:cNvPr id="2" name="1 Başlık"/>
          <p:cNvSpPr>
            <a:spLocks noGrp="1"/>
          </p:cNvSpPr>
          <p:nvPr>
            <p:ph type="title"/>
          </p:nvPr>
        </p:nvSpPr>
        <p:spPr/>
        <p:txBody>
          <a:bodyPr>
            <a:noAutofit/>
          </a:bodyPr>
          <a:lstStyle/>
          <a:p>
            <a:pPr lvl="2" algn="ctr" rtl="0">
              <a:spcBef>
                <a:spcPct val="0"/>
              </a:spcBef>
            </a:pPr>
            <a:r>
              <a:rPr lang="en-US" sz="4400" b="1" dirty="0"/>
              <a:t>Cenaze Taşımaları</a:t>
            </a:r>
            <a:r>
              <a:rPr lang="tr-TR" sz="4400" b="1" dirty="0"/>
              <a:t/>
            </a:r>
            <a:br>
              <a:rPr lang="tr-TR" sz="4400" b="1" dirty="0"/>
            </a:br>
            <a:endParaRPr lang="tr-TR" sz="4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08720"/>
            <a:ext cx="8229600" cy="5760640"/>
          </a:xfrm>
        </p:spPr>
        <p:txBody>
          <a:bodyPr>
            <a:normAutofit fontScale="62500" lnSpcReduction="20000"/>
          </a:bodyPr>
          <a:lstStyle/>
          <a:p>
            <a:r>
              <a:rPr lang="en-US" dirty="0" smtClean="0"/>
              <a:t>Yük taşımacılığı amacıyla özel tren istenilmesi hâlinde en az 3 (üç) gün önceden talepte bulunulması ve hesaplanacak taşıma ücreti tutarının %50'sinin depozito olarak yatırılması gerekmekte</a:t>
            </a:r>
            <a:r>
              <a:rPr lang="tr-TR" dirty="0" smtClean="0"/>
              <a:t>dir.</a:t>
            </a:r>
            <a:r>
              <a:rPr lang="en-US" dirty="0" smtClean="0"/>
              <a:t/>
            </a:r>
            <a:br>
              <a:rPr lang="en-US" dirty="0" smtClean="0"/>
            </a:br>
            <a:r>
              <a:rPr lang="en-US" sz="4800" b="1" dirty="0" smtClean="0"/>
              <a:t> </a:t>
            </a:r>
            <a:endParaRPr lang="tr-TR" sz="4000" dirty="0" smtClean="0"/>
          </a:p>
          <a:p>
            <a:r>
              <a:rPr lang="en-US" dirty="0" smtClean="0"/>
              <a:t>Taşıma ücreti, eşyanın sınıfına göre -650 net tondan az olmamak üzere- gerçek ağırlığı üzerinden %50 zamlı tahakkuk ettirilmektedir. Tehlikeli madde taşımasında ücretler %100 zamlıdır.</a:t>
            </a:r>
            <a:endParaRPr lang="tr-TR" dirty="0" smtClean="0"/>
          </a:p>
          <a:p>
            <a:r>
              <a:rPr lang="en-US" dirty="0" smtClean="0"/>
              <a:t> </a:t>
            </a:r>
            <a:endParaRPr lang="tr-TR" sz="4400" dirty="0" smtClean="0"/>
          </a:p>
          <a:p>
            <a:r>
              <a:rPr lang="en-US" dirty="0" smtClean="0"/>
              <a:t>Özel tren teşkilatındaki vagonların tamamının 24 saat içinde yükletilmesi, varışta da  24 saatte boşaltılması gerekir. Aksi hâlde bekleme ücreti işlemektedir.</a:t>
            </a:r>
            <a:endParaRPr lang="tr-TR" dirty="0" smtClean="0"/>
          </a:p>
          <a:p>
            <a:r>
              <a:rPr lang="en-US" dirty="0" smtClean="0"/>
              <a:t> </a:t>
            </a:r>
            <a:endParaRPr lang="tr-TR" sz="4400" dirty="0" smtClean="0"/>
          </a:p>
          <a:p>
            <a:r>
              <a:rPr lang="en-US" dirty="0" smtClean="0"/>
              <a:t>Lojistik firma demir yoluyla uluslararası eşya taşımacılığını üç şekilde yapabilmektedir.</a:t>
            </a:r>
            <a:endParaRPr lang="tr-TR" dirty="0" smtClean="0"/>
          </a:p>
          <a:p>
            <a:r>
              <a:rPr lang="en-US" dirty="0" smtClean="0"/>
              <a:t> </a:t>
            </a:r>
            <a:endParaRPr lang="tr-TR" sz="4400" dirty="0" smtClean="0"/>
          </a:p>
          <a:p>
            <a:r>
              <a:rPr lang="en-US" dirty="0" smtClean="0"/>
              <a:t>Bunlar:</a:t>
            </a:r>
            <a:endParaRPr lang="tr-TR" dirty="0" smtClean="0"/>
          </a:p>
          <a:p>
            <a:pPr lvl="3"/>
            <a:r>
              <a:rPr lang="en-US" sz="2900" dirty="0" smtClean="0"/>
              <a:t>Blok tren taşımacılığı</a:t>
            </a:r>
            <a:endParaRPr lang="tr-TR" sz="2900" dirty="0" smtClean="0"/>
          </a:p>
          <a:p>
            <a:pPr lvl="3"/>
            <a:r>
              <a:rPr lang="en-US" sz="2900" dirty="0" smtClean="0"/>
              <a:t>Münferit vagon taşımacılığı</a:t>
            </a:r>
            <a:endParaRPr lang="tr-TR" sz="2900" dirty="0" smtClean="0"/>
          </a:p>
          <a:p>
            <a:pPr lvl="3"/>
            <a:r>
              <a:rPr lang="en-US" sz="2900" dirty="0" smtClean="0"/>
              <a:t>Demir yoluyla konteyner sevkiyatı</a:t>
            </a:r>
            <a:endParaRPr lang="tr-TR" sz="2900" dirty="0" smtClean="0"/>
          </a:p>
          <a:p>
            <a:r>
              <a:rPr lang="en-US" sz="2900" dirty="0" smtClean="0"/>
              <a:t> </a:t>
            </a:r>
            <a:endParaRPr lang="tr-TR" sz="2900" dirty="0" smtClean="0"/>
          </a:p>
          <a:p>
            <a:endParaRPr lang="tr-TR" dirty="0"/>
          </a:p>
        </p:txBody>
      </p:sp>
      <p:sp>
        <p:nvSpPr>
          <p:cNvPr id="2" name="1 Başlık"/>
          <p:cNvSpPr>
            <a:spLocks noGrp="1"/>
          </p:cNvSpPr>
          <p:nvPr>
            <p:ph type="title"/>
          </p:nvPr>
        </p:nvSpPr>
        <p:spPr/>
        <p:txBody>
          <a:bodyPr>
            <a:noAutofit/>
          </a:bodyPr>
          <a:lstStyle/>
          <a:p>
            <a:pPr lvl="2" algn="ctr" rtl="0">
              <a:spcBef>
                <a:spcPct val="0"/>
              </a:spcBef>
            </a:pPr>
            <a:r>
              <a:rPr lang="en-US" sz="4400" b="1" dirty="0"/>
              <a:t>Özel Trenle Taşıma</a:t>
            </a:r>
            <a:r>
              <a:rPr lang="tr-TR" sz="4400" b="1" dirty="0"/>
              <a:t/>
            </a:r>
            <a:br>
              <a:rPr lang="tr-TR" sz="4400" b="1" dirty="0"/>
            </a:br>
            <a:endParaRPr lang="tr-TR" sz="4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en-US" dirty="0" smtClean="0"/>
              <a:t>Yurtiçi yük taşımaları; TCDD'ye veya sahibine ait vagonlarla yapılan taşımalar olarak iki ana kategoriye ayrılır</a:t>
            </a:r>
            <a:endParaRPr lang="tr-TR" dirty="0"/>
          </a:p>
        </p:txBody>
      </p:sp>
      <p:sp>
        <p:nvSpPr>
          <p:cNvPr id="2" name="1 Başlık"/>
          <p:cNvSpPr>
            <a:spLocks noGrp="1"/>
          </p:cNvSpPr>
          <p:nvPr>
            <p:ph type="title"/>
          </p:nvPr>
        </p:nvSpPr>
        <p:spPr/>
        <p:txBody>
          <a:bodyPr>
            <a:noAutofit/>
          </a:bodyPr>
          <a:lstStyle/>
          <a:p>
            <a:pPr lvl="1" algn="ctr" rtl="0">
              <a:spcBef>
                <a:spcPct val="0"/>
              </a:spcBef>
            </a:pPr>
            <a:r>
              <a:rPr lang="en-US" sz="4400" b="1" dirty="0"/>
              <a:t>Yurt İçi Yük Taşımacılığı</a:t>
            </a:r>
            <a:r>
              <a:rPr lang="tr-TR" sz="4400" b="1" dirty="0"/>
              <a:t/>
            </a:r>
            <a:br>
              <a:rPr lang="tr-TR" sz="4400" b="1" dirty="0"/>
            </a:br>
            <a:endParaRPr lang="tr-TR" sz="4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0"/>
            <a:ext cx="8229600" cy="5257800"/>
          </a:xfrm>
        </p:spPr>
        <p:txBody>
          <a:bodyPr>
            <a:normAutofit fontScale="70000" lnSpcReduction="20000"/>
          </a:bodyPr>
          <a:lstStyle/>
          <a:p>
            <a:r>
              <a:rPr lang="en-US" dirty="0" smtClean="0"/>
              <a:t>Protokollü taşımalar; programlı taşıma yapan firmaların TCDD ile protokol imzalamaları hâlinde, taşımalarının aksatılmadan gerçekleştirilebilmesi için tahsis edilen vagonlar turnist dâhilinde taşımada kullanılmaktadır. Vagonların boş taşımasında “TCDD Eşya Tarifesi”nde belirtilen fiks boş taşıma ücreti uygulanmaktadır.</a:t>
            </a:r>
            <a:endParaRPr lang="tr-TR" dirty="0" smtClean="0"/>
          </a:p>
          <a:p>
            <a:endParaRPr lang="tr-TR" dirty="0" smtClean="0"/>
          </a:p>
          <a:p>
            <a:r>
              <a:rPr lang="en-US" dirty="0" smtClean="0"/>
              <a:t>Tahsis edilen vagonlara, “TCDD Eşya Tarifesi”nde belirtilen muafiyet süreleri içerisinde yükleme ve boşaltma yapılması gerekmektedir.</a:t>
            </a:r>
            <a:endParaRPr lang="tr-TR" dirty="0" smtClean="0"/>
          </a:p>
          <a:p>
            <a:r>
              <a:rPr lang="en-US" dirty="0" smtClean="0"/>
              <a:t/>
            </a:r>
            <a:br>
              <a:rPr lang="en-US" dirty="0" smtClean="0"/>
            </a:br>
            <a:r>
              <a:rPr lang="en-US" dirty="0" smtClean="0"/>
              <a:t> </a:t>
            </a:r>
            <a:endParaRPr lang="tr-TR" dirty="0" smtClean="0"/>
          </a:p>
          <a:p>
            <a:r>
              <a:rPr lang="en-US" dirty="0" smtClean="0"/>
              <a:t>Bu protokol 4 ay ile 1 yıl süreli olup tahsis edilecek vagon başına banka teminat mektubu alınmaktadır.</a:t>
            </a:r>
            <a:endParaRPr lang="tr-TR" dirty="0" smtClean="0"/>
          </a:p>
          <a:p>
            <a:r>
              <a:rPr lang="en-US" dirty="0" smtClean="0"/>
              <a:t> </a:t>
            </a:r>
            <a:endParaRPr lang="tr-TR" dirty="0" smtClean="0"/>
          </a:p>
          <a:p>
            <a:r>
              <a:rPr lang="en-US" dirty="0" smtClean="0"/>
              <a:t>Protokol Haricinde Yapılan Taşımalar; protokol haricinde, TCDD istasyon ve ambarlarından vagon talep edilerek yapılan taşımalardır.</a:t>
            </a:r>
            <a:endParaRPr lang="tr-TR" dirty="0" smtClean="0"/>
          </a:p>
          <a:p>
            <a:endParaRPr lang="tr-TR" dirty="0"/>
          </a:p>
        </p:txBody>
      </p:sp>
      <p:sp>
        <p:nvSpPr>
          <p:cNvPr id="2" name="1 Başlık"/>
          <p:cNvSpPr>
            <a:spLocks noGrp="1"/>
          </p:cNvSpPr>
          <p:nvPr>
            <p:ph type="title"/>
          </p:nvPr>
        </p:nvSpPr>
        <p:spPr/>
        <p:txBody>
          <a:bodyPr>
            <a:normAutofit fontScale="90000"/>
          </a:bodyPr>
          <a:lstStyle/>
          <a:p>
            <a:r>
              <a:rPr lang="en-US" dirty="0" smtClean="0"/>
              <a:t>TCDD'ye Ait Vagonlarla Yapılan Taşımalar</a:t>
            </a:r>
            <a:endParaRPr lang="tr-T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0"/>
            <a:ext cx="8229600" cy="5257800"/>
          </a:xfrm>
        </p:spPr>
        <p:txBody>
          <a:bodyPr>
            <a:normAutofit fontScale="92500" lnSpcReduction="20000"/>
          </a:bodyPr>
          <a:lstStyle/>
          <a:p>
            <a:r>
              <a:rPr lang="en-US" dirty="0" smtClean="0"/>
              <a:t>TCDD ile taşıma yapan veya yaptıracak müşterilerin vagon sahibi olmalarını özendirmek amacıyla 1997 yılından itibaren yürütülen çalışmalar devam etmektedir.</a:t>
            </a:r>
            <a:endParaRPr lang="tr-TR" dirty="0" smtClean="0"/>
          </a:p>
          <a:p>
            <a:r>
              <a:rPr lang="en-US" dirty="0" smtClean="0"/>
              <a:t> </a:t>
            </a:r>
            <a:endParaRPr lang="tr-TR" dirty="0" smtClean="0"/>
          </a:p>
          <a:p>
            <a:r>
              <a:rPr lang="en-US" dirty="0" smtClean="0"/>
              <a:t>Bu çerçevede TCDD’yle protokol imzalamak suretiyle vagon sahibi olan üçüncü şahıslara, dolu taşımada taşıma ücreti üzerinden % 45 indirim imkânı sağlanmakta olup boş taşımada ise “TCDD Eşya Tarifesi”nde belirlenen fiks boş taşıma ücreti alınmaktadır.</a:t>
            </a:r>
            <a:endParaRPr lang="tr-TR" dirty="0" smtClean="0"/>
          </a:p>
          <a:p>
            <a:r>
              <a:rPr lang="en-US" dirty="0" smtClean="0"/>
              <a:t> </a:t>
            </a:r>
            <a:endParaRPr lang="tr-TR" dirty="0" smtClean="0"/>
          </a:p>
          <a:p>
            <a:endParaRPr lang="tr-TR" dirty="0"/>
          </a:p>
        </p:txBody>
      </p:sp>
      <p:sp>
        <p:nvSpPr>
          <p:cNvPr id="2" name="1 Başlık"/>
          <p:cNvSpPr>
            <a:spLocks noGrp="1"/>
          </p:cNvSpPr>
          <p:nvPr>
            <p:ph type="title"/>
          </p:nvPr>
        </p:nvSpPr>
        <p:spPr/>
        <p:txBody>
          <a:bodyPr>
            <a:noAutofit/>
          </a:bodyPr>
          <a:lstStyle/>
          <a:p>
            <a:r>
              <a:rPr lang="en-US" dirty="0" smtClean="0"/>
              <a:t>Sahibine Ait Vagonlarla Yapılan Taşımalar</a:t>
            </a:r>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10000"/>
          </a:bodyPr>
          <a:lstStyle/>
          <a:p>
            <a:pPr lvl="2"/>
            <a:r>
              <a:rPr lang="en-US" sz="2600" b="1" dirty="0" smtClean="0"/>
              <a:t>Fiyatlandırma</a:t>
            </a:r>
            <a:endParaRPr lang="tr-TR" sz="2600" b="1" dirty="0" smtClean="0"/>
          </a:p>
          <a:p>
            <a:r>
              <a:rPr lang="en-US" dirty="0" smtClean="0"/>
              <a:t>Taşıma ücreti hesabında eşyanın cinsi ve sınıfı, ağırlığı, çıkış ve varış istasyonları arasındaki uzaklık (mesafe), dikkate alınmaktadır.</a:t>
            </a:r>
            <a:endParaRPr lang="tr-TR" dirty="0" smtClean="0"/>
          </a:p>
          <a:p>
            <a:r>
              <a:rPr lang="en-US" dirty="0" smtClean="0"/>
              <a:t> </a:t>
            </a:r>
            <a:endParaRPr lang="tr-TR" sz="4400" dirty="0" smtClean="0"/>
          </a:p>
          <a:p>
            <a:r>
              <a:rPr lang="en-US" dirty="0" smtClean="0"/>
              <a:t>Ücretler, gönderici tarafından çıkış istasyonunda peşin ödenebileceği gibi talep edilmesi hâlinde varış istasyonunda da ödenebilir (taşıma ücretini karşılamayacak değerdeki eşya ile özel koşullarla yapılan bazı taşımalar hariç)</a:t>
            </a:r>
            <a:endParaRPr lang="tr-TR" dirty="0" smtClean="0"/>
          </a:p>
          <a:p>
            <a:endParaRPr lang="tr-TR" dirty="0"/>
          </a:p>
        </p:txBody>
      </p:sp>
      <p:sp>
        <p:nvSpPr>
          <p:cNvPr id="2" name="1 Başlık"/>
          <p:cNvSpPr>
            <a:spLocks noGrp="1"/>
          </p:cNvSpPr>
          <p:nvPr>
            <p:ph type="title"/>
          </p:nvPr>
        </p:nvSpPr>
        <p:spPr/>
        <p:txBody>
          <a:bodyPr>
            <a:normAutofit fontScale="90000"/>
          </a:bodyPr>
          <a:lstStyle/>
          <a:p>
            <a:pPr lvl="1" algn="ctr" rtl="0">
              <a:spcBef>
                <a:spcPct val="0"/>
              </a:spcBef>
            </a:pPr>
            <a:r>
              <a:rPr lang="en-US" sz="4900" b="1" dirty="0"/>
              <a:t>Fiyatlandırma, Mühürleme ve Etiketlendirme</a:t>
            </a:r>
            <a:r>
              <a:rPr lang="tr-TR" b="1" dirty="0"/>
              <a:t/>
            </a:r>
            <a:br>
              <a:rPr lang="tr-TR" b="1" dirty="0"/>
            </a:br>
            <a:endParaRPr lang="tr-T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endParaRPr lang="tr-TR"/>
          </a:p>
        </p:txBody>
      </p:sp>
      <p:sp>
        <p:nvSpPr>
          <p:cNvPr id="5" name="4 Metin Yer Tutucusu"/>
          <p:cNvSpPr>
            <a:spLocks noGrp="1"/>
          </p:cNvSpPr>
          <p:nvPr>
            <p:ph type="body" idx="1"/>
          </p:nvPr>
        </p:nvSpPr>
        <p:spPr/>
        <p:txBody>
          <a:bodyPr/>
          <a:lstStyle/>
          <a:p>
            <a:endParaRPr lang="tr-TR"/>
          </a:p>
        </p:txBody>
      </p:sp>
      <p:pic>
        <p:nvPicPr>
          <p:cNvPr id="9" name="image64.jpeg"/>
          <p:cNvPicPr>
            <a:picLocks noGrp="1"/>
          </p:cNvPicPr>
          <p:nvPr>
            <p:ph sz="half" idx="2"/>
          </p:nvPr>
        </p:nvPicPr>
        <p:blipFill>
          <a:blip r:embed="rId2" cstate="print"/>
          <a:stretch>
            <a:fillRect/>
          </a:stretch>
        </p:blipFill>
        <p:spPr>
          <a:xfrm>
            <a:off x="0" y="188640"/>
            <a:ext cx="4418832" cy="6669360"/>
          </a:xfrm>
          <a:prstGeom prst="rect">
            <a:avLst/>
          </a:prstGeom>
        </p:spPr>
      </p:pic>
      <p:sp>
        <p:nvSpPr>
          <p:cNvPr id="7" name="6 Metin Yer Tutucusu"/>
          <p:cNvSpPr>
            <a:spLocks noGrp="1"/>
          </p:cNvSpPr>
          <p:nvPr>
            <p:ph type="body" sz="quarter" idx="3"/>
          </p:nvPr>
        </p:nvSpPr>
        <p:spPr/>
        <p:txBody>
          <a:bodyPr/>
          <a:lstStyle/>
          <a:p>
            <a:endParaRPr lang="tr-TR"/>
          </a:p>
        </p:txBody>
      </p:sp>
      <p:pic>
        <p:nvPicPr>
          <p:cNvPr id="10" name="image65.jpeg"/>
          <p:cNvPicPr>
            <a:picLocks noGrp="1"/>
          </p:cNvPicPr>
          <p:nvPr>
            <p:ph sz="quarter" idx="4"/>
          </p:nvPr>
        </p:nvPicPr>
        <p:blipFill>
          <a:blip r:embed="rId3" cstate="print"/>
          <a:stretch>
            <a:fillRect/>
          </a:stretch>
        </p:blipFill>
        <p:spPr>
          <a:xfrm>
            <a:off x="4355976" y="548680"/>
            <a:ext cx="4788023" cy="6120679"/>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96752"/>
            <a:ext cx="8229600" cy="5661248"/>
          </a:xfrm>
        </p:spPr>
        <p:txBody>
          <a:bodyPr>
            <a:normAutofit lnSpcReduction="10000"/>
          </a:bodyPr>
          <a:lstStyle/>
          <a:p>
            <a:r>
              <a:rPr lang="en-US" dirty="0" smtClean="0"/>
              <a:t>Vagonların kapı ve kapakları, gerektiğinde pencereleri yükün emniyet altına alınması için mühürlenir. Vagonların mühürlenmesinde plastik mühür kullanılır.</a:t>
            </a:r>
            <a:endParaRPr lang="tr-TR" dirty="0" smtClean="0"/>
          </a:p>
          <a:p>
            <a:r>
              <a:rPr lang="en-US" dirty="0" smtClean="0"/>
              <a:t/>
            </a:r>
            <a:br>
              <a:rPr lang="en-US" dirty="0" smtClean="0"/>
            </a:br>
            <a:r>
              <a:rPr lang="en-US" sz="2400" dirty="0" smtClean="0"/>
              <a:t> </a:t>
            </a:r>
            <a:endParaRPr lang="tr-TR" sz="4000" dirty="0" smtClean="0"/>
          </a:p>
          <a:p>
            <a:r>
              <a:rPr lang="en-US" dirty="0" smtClean="0"/>
              <a:t>Plastik  mühürler  vagonların  mühürlenmesi  dışında  başka  bir  iş  için kullanılamaz.</a:t>
            </a:r>
            <a:endParaRPr lang="tr-TR" dirty="0" smtClean="0"/>
          </a:p>
          <a:p>
            <a:r>
              <a:rPr lang="en-US" dirty="0" smtClean="0"/>
              <a:t>Mühürlenecek ve mühürlenmeyecek vagonlar aşağıda gösterilmiştir.</a:t>
            </a:r>
            <a:endParaRPr lang="tr-TR" dirty="0" smtClean="0"/>
          </a:p>
          <a:p>
            <a:r>
              <a:rPr lang="en-US" dirty="0" smtClean="0"/>
              <a:t> </a:t>
            </a:r>
            <a:endParaRPr lang="tr-TR" sz="4400" dirty="0" smtClean="0"/>
          </a:p>
        </p:txBody>
      </p:sp>
      <p:sp>
        <p:nvSpPr>
          <p:cNvPr id="2" name="1 Başlık"/>
          <p:cNvSpPr>
            <a:spLocks noGrp="1"/>
          </p:cNvSpPr>
          <p:nvPr>
            <p:ph type="title"/>
          </p:nvPr>
        </p:nvSpPr>
        <p:spPr/>
        <p:txBody>
          <a:bodyPr/>
          <a:lstStyle/>
          <a:p>
            <a:r>
              <a:rPr lang="en-US" dirty="0" smtClean="0"/>
              <a:t>Vagonların Mühürlenmesi</a:t>
            </a: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2332037"/>
            <a:ext cx="8229600" cy="4525963"/>
          </a:xfrm>
        </p:spPr>
        <p:txBody>
          <a:bodyPr>
            <a:normAutofit/>
          </a:bodyPr>
          <a:lstStyle/>
          <a:p>
            <a:pPr>
              <a:buNone/>
            </a:pPr>
            <a:endParaRPr lang="tr-TR" dirty="0" smtClean="0"/>
          </a:p>
          <a:p>
            <a:pPr>
              <a:buNone/>
            </a:pPr>
            <a:endParaRPr lang="tr-TR" dirty="0"/>
          </a:p>
        </p:txBody>
      </p:sp>
      <p:sp>
        <p:nvSpPr>
          <p:cNvPr id="2" name="1 Başlık"/>
          <p:cNvSpPr>
            <a:spLocks noGrp="1"/>
          </p:cNvSpPr>
          <p:nvPr>
            <p:ph type="title"/>
          </p:nvPr>
        </p:nvSpPr>
        <p:spPr>
          <a:xfrm>
            <a:off x="467544" y="476672"/>
            <a:ext cx="8229600" cy="1008112"/>
          </a:xfrm>
        </p:spPr>
        <p:txBody>
          <a:bodyPr>
            <a:normAutofit fontScale="90000"/>
          </a:bodyPr>
          <a:lstStyle/>
          <a:p>
            <a:r>
              <a:rPr lang="tr-TR" dirty="0" smtClean="0"/>
              <a:t/>
            </a:r>
            <a:br>
              <a:rPr lang="tr-TR" dirty="0" smtClean="0"/>
            </a:br>
            <a:r>
              <a:rPr lang="tr-TR" dirty="0" smtClean="0"/>
              <a:t/>
            </a:r>
            <a:br>
              <a:rPr lang="tr-TR" dirty="0" smtClean="0"/>
            </a:br>
            <a:endParaRPr lang="tr-TR" dirty="0"/>
          </a:p>
        </p:txBody>
      </p:sp>
      <p:sp>
        <p:nvSpPr>
          <p:cNvPr id="9217" name="Rectangle 1"/>
          <p:cNvSpPr>
            <a:spLocks noChangeArrowheads="1"/>
          </p:cNvSpPr>
          <p:nvPr/>
        </p:nvSpPr>
        <p:spPr bwMode="auto">
          <a:xfrm>
            <a:off x="-396552" y="404664"/>
            <a:ext cx="10764688"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14400" marR="0" lvl="2" indent="0" defTabSz="914400" rtl="0" eaLnBrk="1" fontAlgn="base" latinLnBrk="0" hangingPunct="1">
              <a:lnSpc>
                <a:spcPct val="100000"/>
              </a:lnSpc>
              <a:spcBef>
                <a:spcPct val="0"/>
              </a:spcBef>
              <a:spcAft>
                <a:spcPct val="0"/>
              </a:spcAft>
              <a:buClrTx/>
              <a:buSzTx/>
              <a:tabLst>
                <a:tab pos="1282700" algn="l"/>
              </a:tabLst>
            </a:pPr>
            <a:r>
              <a:rPr lang="tr-TR" sz="2400" dirty="0" smtClean="0">
                <a:latin typeface="Arial" pitchFamily="34" charset="0"/>
                <a:cs typeface="Arial" pitchFamily="34" charset="0"/>
              </a:rPr>
              <a:t>DEMİR YOLU TAŞIMACILIĞININ</a:t>
            </a:r>
            <a:r>
              <a:rPr lang="tr-TR" dirty="0" smtClean="0">
                <a:latin typeface="Arial" pitchFamily="34" charset="0"/>
                <a:cs typeface="Arial" pitchFamily="34" charset="0"/>
              </a:rPr>
              <a:t> </a:t>
            </a:r>
            <a:r>
              <a:rPr lang="tr-TR" sz="2400" dirty="0" smtClean="0">
                <a:latin typeface="Arial" pitchFamily="34" charset="0"/>
                <a:cs typeface="Arial" pitchFamily="34" charset="0"/>
              </a:rPr>
              <a:t>DİĞER TAŞIMA </a:t>
            </a:r>
          </a:p>
          <a:p>
            <a:pPr marL="914400" marR="0" lvl="2" indent="0" defTabSz="914400" rtl="0" eaLnBrk="1" fontAlgn="base" latinLnBrk="0" hangingPunct="1">
              <a:lnSpc>
                <a:spcPct val="100000"/>
              </a:lnSpc>
              <a:spcBef>
                <a:spcPct val="0"/>
              </a:spcBef>
              <a:spcAft>
                <a:spcPct val="0"/>
              </a:spcAft>
              <a:buClrTx/>
              <a:buSzTx/>
              <a:tabLst>
                <a:tab pos="1282700" algn="l"/>
              </a:tabLst>
            </a:pPr>
            <a:r>
              <a:rPr lang="tr-TR" sz="2400" dirty="0" smtClean="0">
                <a:latin typeface="Arial" pitchFamily="34" charset="0"/>
                <a:cs typeface="Arial" pitchFamily="34" charset="0"/>
              </a:rPr>
              <a:t>TÜRLERİNE GÖRE</a:t>
            </a:r>
            <a:r>
              <a:rPr kumimoji="0" lang="en-US" sz="1800" b="0" i="0" u="none" strike="noStrike" cap="none" normalizeH="0" baseline="0" dirty="0" smtClean="0" bmk="">
                <a:ln>
                  <a:noFill/>
                </a:ln>
                <a:solidFill>
                  <a:schemeClr val="tx1"/>
                </a:solidFill>
                <a:effectLst/>
                <a:latin typeface="Arial" pitchFamily="34" charset="0"/>
                <a:cs typeface="Arial" pitchFamily="34" charset="0"/>
              </a:rPr>
              <a:t> </a:t>
            </a:r>
            <a:r>
              <a:rPr kumimoji="0" lang="tr-TR" sz="2400" b="0" i="0" u="none" strike="noStrike" cap="none" normalizeH="0" dirty="0" smtClean="0" bmk="">
                <a:ln>
                  <a:noFill/>
                </a:ln>
                <a:solidFill>
                  <a:schemeClr val="tx1"/>
                </a:solidFill>
                <a:effectLst/>
                <a:latin typeface="Arial" pitchFamily="34" charset="0"/>
                <a:cs typeface="Arial" pitchFamily="34" charset="0"/>
              </a:rPr>
              <a:t> ÜSTÜN YÖNLERİ</a:t>
            </a:r>
          </a:p>
          <a:p>
            <a:pPr marL="914400" marR="0" lvl="2" indent="0" algn="l" defTabSz="914400" rtl="0" eaLnBrk="1" fontAlgn="base" latinLnBrk="0" hangingPunct="1">
              <a:lnSpc>
                <a:spcPct val="100000"/>
              </a:lnSpc>
              <a:spcBef>
                <a:spcPct val="0"/>
              </a:spcBef>
              <a:spcAft>
                <a:spcPct val="0"/>
              </a:spcAft>
              <a:buClrTx/>
              <a:buSzTx/>
              <a:buFontTx/>
              <a:buAutoNum type="arabicPeriod"/>
              <a:tabLst>
                <a:tab pos="12827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20" name="Rectangle 4"/>
          <p:cNvSpPr>
            <a:spLocks noChangeArrowheads="1"/>
          </p:cNvSpPr>
          <p:nvPr/>
        </p:nvSpPr>
        <p:spPr bwMode="auto">
          <a:xfrm>
            <a:off x="0" y="-94565"/>
            <a:ext cx="1569660"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1371600" marR="0" lvl="3" indent="0" algn="l" defTabSz="914400" rtl="0" eaLnBrk="1" fontAlgn="base" latinLnBrk="0" hangingPunct="1">
              <a:lnSpc>
                <a:spcPct val="100000"/>
              </a:lnSpc>
              <a:spcBef>
                <a:spcPct val="0"/>
              </a:spcBef>
              <a:spcAft>
                <a:spcPct val="0"/>
              </a:spcAft>
              <a:buClrTx/>
              <a:buSzTx/>
              <a:tabLst>
                <a:tab pos="1620838" algn="l"/>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620838" algn="l"/>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21" name="Rectangle 5"/>
          <p:cNvSpPr>
            <a:spLocks noChangeArrowheads="1"/>
          </p:cNvSpPr>
          <p:nvPr/>
        </p:nvSpPr>
        <p:spPr bwMode="auto">
          <a:xfrm>
            <a:off x="683568" y="735870"/>
            <a:ext cx="8136904" cy="26314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620838" algn="l"/>
              </a:tabLst>
            </a:pP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1371600" marR="0" lvl="3" indent="0" algn="l" defTabSz="914400" rtl="0" eaLnBrk="0" fontAlgn="base" latinLnBrk="0" hangingPunct="0">
              <a:lnSpc>
                <a:spcPct val="100000"/>
              </a:lnSpc>
              <a:spcBef>
                <a:spcPct val="0"/>
              </a:spcBef>
              <a:spcAft>
                <a:spcPct val="0"/>
              </a:spcAft>
              <a:buClrTx/>
              <a:buSzTx/>
              <a:buFontTx/>
              <a:buAutoNum type="arabicPeriod"/>
              <a:tabLst>
                <a:tab pos="1620838" algn="l"/>
              </a:tabLst>
            </a:pPr>
            <a:endParaRPr kumimoji="0" lang="tr-TR" sz="1800" b="0" i="0" u="none" strike="noStrike" cap="none" normalizeH="0" baseline="0" dirty="0" smtClean="0">
              <a:ln>
                <a:noFill/>
              </a:ln>
              <a:solidFill>
                <a:schemeClr val="tx1"/>
              </a:solidFill>
              <a:effectLst/>
              <a:latin typeface="Arial" pitchFamily="34" charset="0"/>
              <a:cs typeface="Times New Roman" pitchFamily="18" charset="0"/>
            </a:endParaRPr>
          </a:p>
          <a:p>
            <a:pPr marL="1371600" marR="0" lvl="3" indent="0" algn="l" defTabSz="914400" rtl="0" eaLnBrk="0" fontAlgn="base" latinLnBrk="0" hangingPunct="0">
              <a:lnSpc>
                <a:spcPct val="100000"/>
              </a:lnSpc>
              <a:spcBef>
                <a:spcPct val="0"/>
              </a:spcBef>
              <a:spcAft>
                <a:spcPct val="0"/>
              </a:spcAft>
              <a:buClrTx/>
              <a:buSzTx/>
              <a:buFontTx/>
              <a:buAutoNum type="arabicPeriod"/>
              <a:tabLst>
                <a:tab pos="1620838" algn="l"/>
              </a:tabLst>
            </a:pPr>
            <a:endParaRPr lang="tr-TR" dirty="0" smtClean="0">
              <a:latin typeface="Arial" pitchFamily="34" charset="0"/>
              <a:cs typeface="Times New Roman" pitchFamily="18" charset="0"/>
            </a:endParaRPr>
          </a:p>
          <a:p>
            <a:pPr marL="1371600" marR="0" lvl="3" indent="0" algn="l" defTabSz="914400" rtl="0" eaLnBrk="0" fontAlgn="base" latinLnBrk="0" hangingPunct="0">
              <a:lnSpc>
                <a:spcPct val="100000"/>
              </a:lnSpc>
              <a:spcBef>
                <a:spcPct val="0"/>
              </a:spcBef>
              <a:spcAft>
                <a:spcPct val="0"/>
              </a:spcAft>
              <a:buClrTx/>
              <a:buSzTx/>
              <a:buFontTx/>
              <a:buAutoNum type="arabicPeriod"/>
              <a:tabLst>
                <a:tab pos="1620838" algn="l"/>
              </a:tabLst>
            </a:pPr>
            <a:r>
              <a:rPr kumimoji="0" lang="en-US" sz="2400" b="0" i="0" u="none" strike="noStrike" cap="none" normalizeH="0" baseline="0" dirty="0" smtClean="0">
                <a:ln>
                  <a:noFill/>
                </a:ln>
                <a:solidFill>
                  <a:schemeClr val="tx1"/>
                </a:solidFill>
                <a:effectLst/>
                <a:latin typeface="Arial" pitchFamily="34" charset="0"/>
                <a:cs typeface="Times New Roman" pitchFamily="18" charset="0"/>
              </a:rPr>
              <a:t>Diğer taşıma türlerine göre daha güvenlidir.</a:t>
            </a:r>
            <a:endParaRPr kumimoji="0" lang="tr-TR" sz="2400" b="0" i="0" u="none" strike="noStrike" cap="none" normalizeH="0" baseline="0" dirty="0" smtClean="0">
              <a:ln>
                <a:noFill/>
              </a:ln>
              <a:solidFill>
                <a:schemeClr val="tx1"/>
              </a:solidFill>
              <a:effectLst/>
              <a:latin typeface="Arial" pitchFamily="34" charset="0"/>
              <a:cs typeface="Times New Roman" pitchFamily="18" charset="0"/>
            </a:endParaRPr>
          </a:p>
          <a:p>
            <a:pPr marL="1371600" marR="0" lvl="3" indent="0" algn="l" defTabSz="914400" rtl="0" eaLnBrk="0" fontAlgn="base" latinLnBrk="0" hangingPunct="0">
              <a:lnSpc>
                <a:spcPct val="100000"/>
              </a:lnSpc>
              <a:spcBef>
                <a:spcPct val="0"/>
              </a:spcBef>
              <a:spcAft>
                <a:spcPct val="0"/>
              </a:spcAft>
              <a:buClrTx/>
              <a:buSzTx/>
              <a:tabLst>
                <a:tab pos="1620838" algn="l"/>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1371600" marR="0" lvl="3" indent="0" algn="l" defTabSz="914400" rtl="0" eaLnBrk="0" fontAlgn="base" latinLnBrk="0" hangingPunct="0">
              <a:lnSpc>
                <a:spcPct val="100000"/>
              </a:lnSpc>
              <a:spcBef>
                <a:spcPct val="0"/>
              </a:spcBef>
              <a:spcAft>
                <a:spcPct val="0"/>
              </a:spcAft>
              <a:buClrTx/>
              <a:buSzTx/>
              <a:tabLst>
                <a:tab pos="1620838" algn="l"/>
              </a:tabLst>
            </a:pPr>
            <a:r>
              <a:rPr kumimoji="0" lang="tr-TR" sz="2400" b="0" i="0" u="none" strike="noStrike" cap="none" normalizeH="0" baseline="0" dirty="0" smtClean="0">
                <a:ln>
                  <a:noFill/>
                </a:ln>
                <a:solidFill>
                  <a:schemeClr val="tx1"/>
                </a:solidFill>
                <a:effectLst/>
                <a:latin typeface="Arial" pitchFamily="34" charset="0"/>
                <a:cs typeface="Times New Roman" pitchFamily="18" charset="0"/>
              </a:rPr>
              <a:t>2.</a:t>
            </a:r>
            <a:r>
              <a:rPr kumimoji="0" lang="en-US" sz="2400" b="0" i="0" u="none" strike="noStrike" cap="none" normalizeH="0" baseline="0" dirty="0" smtClean="0">
                <a:ln>
                  <a:noFill/>
                </a:ln>
                <a:solidFill>
                  <a:schemeClr val="tx1"/>
                </a:solidFill>
                <a:effectLst/>
                <a:latin typeface="Arial" pitchFamily="34" charset="0"/>
                <a:cs typeface="Times New Roman" pitchFamily="18" charset="0"/>
              </a:rPr>
              <a:t>Kara yolu trafik yükünü hafifletir.</a:t>
            </a:r>
            <a:endParaRPr kumimoji="0" lang="tr-TR" sz="2400" b="0" i="0" u="none" strike="noStrike" cap="none" normalizeH="0" baseline="0" dirty="0" smtClean="0">
              <a:ln>
                <a:noFill/>
              </a:ln>
              <a:solidFill>
                <a:schemeClr val="tx1"/>
              </a:solidFill>
              <a:effectLst/>
              <a:latin typeface="Arial" pitchFamily="34" charset="0"/>
              <a:cs typeface="Times New Roman" pitchFamily="18" charset="0"/>
            </a:endParaRPr>
          </a:p>
          <a:p>
            <a:pPr marL="1371600" marR="0" lvl="3" indent="0" algn="l" defTabSz="914400" rtl="0" eaLnBrk="0" fontAlgn="base" latinLnBrk="0" hangingPunct="0">
              <a:lnSpc>
                <a:spcPct val="100000"/>
              </a:lnSpc>
              <a:spcBef>
                <a:spcPct val="0"/>
              </a:spcBef>
              <a:spcAft>
                <a:spcPct val="0"/>
              </a:spcAft>
              <a:buClrTx/>
              <a:buSzTx/>
              <a:tabLst>
                <a:tab pos="1620838" algn="l"/>
              </a:tabLst>
            </a:pP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620838" algn="l"/>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620838" algn="l"/>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22" name="Rectangle 6"/>
          <p:cNvSpPr>
            <a:spLocks noChangeArrowheads="1"/>
          </p:cNvSpPr>
          <p:nvPr/>
        </p:nvSpPr>
        <p:spPr bwMode="auto">
          <a:xfrm>
            <a:off x="0" y="1064422"/>
            <a:ext cx="9144001" cy="58477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371600" marR="0" lvl="3" indent="0" algn="l" defTabSz="914400" rtl="0" eaLnBrk="0" fontAlgn="base" latinLnBrk="0" hangingPunct="0">
              <a:lnSpc>
                <a:spcPct val="100000"/>
              </a:lnSpc>
              <a:spcBef>
                <a:spcPct val="0"/>
              </a:spcBef>
              <a:spcAft>
                <a:spcPct val="0"/>
              </a:spcAft>
              <a:buClrTx/>
              <a:buSzTx/>
              <a:tabLst>
                <a:tab pos="1620838" algn="l"/>
              </a:tabLst>
            </a:pPr>
            <a:endParaRPr lang="tr-TR" sz="2400" dirty="0" smtClean="0">
              <a:latin typeface="Arial" pitchFamily="34" charset="0"/>
              <a:cs typeface="Times New Roman" pitchFamily="18" charset="0"/>
            </a:endParaRPr>
          </a:p>
          <a:p>
            <a:pPr marL="1371600" marR="0" lvl="3" indent="0" algn="l" defTabSz="914400" rtl="0" eaLnBrk="0" fontAlgn="base" latinLnBrk="0" hangingPunct="0">
              <a:lnSpc>
                <a:spcPct val="100000"/>
              </a:lnSpc>
              <a:spcBef>
                <a:spcPct val="0"/>
              </a:spcBef>
              <a:spcAft>
                <a:spcPct val="0"/>
              </a:spcAft>
              <a:buClrTx/>
              <a:buSzTx/>
              <a:buFontTx/>
              <a:buAutoNum type="arabicPeriod"/>
              <a:tabLst>
                <a:tab pos="1620838" algn="l"/>
              </a:tabLst>
            </a:pPr>
            <a:endParaRPr kumimoji="0" lang="tr-TR" sz="2400" b="0" i="0" u="none" strike="noStrike" cap="none" normalizeH="0" baseline="0" dirty="0" smtClean="0">
              <a:ln>
                <a:noFill/>
              </a:ln>
              <a:effectLst/>
              <a:latin typeface="Arial" pitchFamily="34" charset="0"/>
              <a:cs typeface="Times New Roman" pitchFamily="18" charset="0"/>
            </a:endParaRPr>
          </a:p>
          <a:p>
            <a:pPr marL="1371600" marR="0" lvl="3" indent="0" algn="l" defTabSz="914400" rtl="0" eaLnBrk="0" fontAlgn="base" latinLnBrk="0" hangingPunct="0">
              <a:lnSpc>
                <a:spcPct val="100000"/>
              </a:lnSpc>
              <a:spcBef>
                <a:spcPct val="0"/>
              </a:spcBef>
              <a:spcAft>
                <a:spcPct val="0"/>
              </a:spcAft>
              <a:buClrTx/>
              <a:buSzTx/>
              <a:buFontTx/>
              <a:buAutoNum type="arabicPeriod"/>
              <a:tabLst>
                <a:tab pos="1620838" algn="l"/>
              </a:tabLst>
            </a:pPr>
            <a:endParaRPr lang="tr-TR" sz="2400" dirty="0" smtClean="0">
              <a:latin typeface="Arial" pitchFamily="34" charset="0"/>
              <a:cs typeface="Times New Roman" pitchFamily="18" charset="0"/>
            </a:endParaRPr>
          </a:p>
          <a:p>
            <a:pPr marL="1371600" marR="0" lvl="3" indent="0" algn="l" defTabSz="914400" rtl="0" eaLnBrk="0" fontAlgn="base" latinLnBrk="0" hangingPunct="0">
              <a:lnSpc>
                <a:spcPct val="100000"/>
              </a:lnSpc>
              <a:spcBef>
                <a:spcPct val="0"/>
              </a:spcBef>
              <a:spcAft>
                <a:spcPct val="0"/>
              </a:spcAft>
              <a:buClrTx/>
              <a:buSzTx/>
              <a:buFontTx/>
              <a:buAutoNum type="arabicPeriod"/>
              <a:tabLst>
                <a:tab pos="1620838" algn="l"/>
              </a:tabLst>
            </a:pPr>
            <a:endParaRPr kumimoji="0" lang="tr-TR" sz="2400" b="0" i="0" u="none" strike="noStrike" cap="none" normalizeH="0" baseline="0" dirty="0" smtClean="0">
              <a:ln>
                <a:noFill/>
              </a:ln>
              <a:effectLst/>
              <a:latin typeface="Arial" pitchFamily="34" charset="0"/>
              <a:cs typeface="Times New Roman" pitchFamily="18" charset="0"/>
            </a:endParaRPr>
          </a:p>
          <a:p>
            <a:pPr marL="1371600" marR="0" lvl="3" indent="0" algn="l" defTabSz="914400" rtl="0" eaLnBrk="0" fontAlgn="base" latinLnBrk="0" hangingPunct="0">
              <a:lnSpc>
                <a:spcPct val="100000"/>
              </a:lnSpc>
              <a:spcBef>
                <a:spcPct val="0"/>
              </a:spcBef>
              <a:spcAft>
                <a:spcPct val="0"/>
              </a:spcAft>
              <a:buClrTx/>
              <a:buSzTx/>
              <a:buFontTx/>
              <a:buAutoNum type="arabicPeriod"/>
              <a:tabLst>
                <a:tab pos="1620838" algn="l"/>
              </a:tabLst>
            </a:pPr>
            <a:endParaRPr lang="tr-TR" sz="2400" dirty="0" smtClean="0">
              <a:latin typeface="Arial" pitchFamily="34" charset="0"/>
              <a:cs typeface="Times New Roman" pitchFamily="18" charset="0"/>
            </a:endParaRPr>
          </a:p>
          <a:p>
            <a:pPr marL="1371600" marR="0" lvl="3" indent="0" algn="l" defTabSz="914400" rtl="0" eaLnBrk="0" fontAlgn="base" latinLnBrk="0" hangingPunct="0">
              <a:lnSpc>
                <a:spcPct val="100000"/>
              </a:lnSpc>
              <a:spcBef>
                <a:spcPct val="0"/>
              </a:spcBef>
              <a:spcAft>
                <a:spcPct val="0"/>
              </a:spcAft>
              <a:buClrTx/>
              <a:buSzTx/>
              <a:buFontTx/>
              <a:buAutoNum type="arabicPeriod"/>
              <a:tabLst>
                <a:tab pos="1620838" algn="l"/>
              </a:tabLst>
            </a:pPr>
            <a:r>
              <a:rPr kumimoji="0" lang="en-US" sz="2400" b="0" i="0" u="none" strike="noStrike" cap="none" normalizeH="0" baseline="0" dirty="0" smtClean="0">
                <a:ln>
                  <a:noFill/>
                </a:ln>
                <a:effectLst/>
                <a:latin typeface="Arial" pitchFamily="34" charset="0"/>
                <a:cs typeface="Times New Roman" pitchFamily="18" charset="0"/>
              </a:rPr>
              <a:t>Genelde diğer taşıma alternatiflerinin aksine uzun dönem sabit fiyat garantisi vardır.</a:t>
            </a:r>
            <a:endParaRPr kumimoji="0" lang="tr-TR" sz="2400" b="0" i="0" u="none" strike="noStrike" cap="none" normalizeH="0" baseline="0" dirty="0" smtClean="0">
              <a:ln>
                <a:noFill/>
              </a:ln>
              <a:effectLst/>
              <a:latin typeface="Arial" pitchFamily="34" charset="0"/>
              <a:cs typeface="Times New Roman" pitchFamily="18" charset="0"/>
            </a:endParaRPr>
          </a:p>
          <a:p>
            <a:pPr marL="1371600" marR="0" lvl="3" indent="0" algn="l" defTabSz="914400" rtl="0" eaLnBrk="0" fontAlgn="base" latinLnBrk="0" hangingPunct="0">
              <a:lnSpc>
                <a:spcPct val="100000"/>
              </a:lnSpc>
              <a:spcBef>
                <a:spcPct val="0"/>
              </a:spcBef>
              <a:spcAft>
                <a:spcPct val="0"/>
              </a:spcAft>
              <a:buClrTx/>
              <a:buSzTx/>
              <a:buFontTx/>
              <a:buAutoNum type="arabicPeriod"/>
              <a:tabLst>
                <a:tab pos="1620838" algn="l"/>
              </a:tabLst>
            </a:pPr>
            <a:endParaRPr kumimoji="0" lang="tr-TR" sz="1800" b="0" i="0" u="none" strike="noStrike" cap="none" normalizeH="0" baseline="0" dirty="0" smtClean="0">
              <a:ln>
                <a:noFill/>
              </a:ln>
              <a:effectLst/>
              <a:latin typeface="Arial" pitchFamily="34" charset="0"/>
              <a:cs typeface="Arial" pitchFamily="34" charset="0"/>
            </a:endParaRPr>
          </a:p>
          <a:p>
            <a:pPr marL="1371600" marR="0" lvl="3" indent="0" algn="l" defTabSz="914400" rtl="0" eaLnBrk="0" fontAlgn="base" latinLnBrk="0" hangingPunct="0">
              <a:lnSpc>
                <a:spcPct val="100000"/>
              </a:lnSpc>
              <a:spcBef>
                <a:spcPct val="0"/>
              </a:spcBef>
              <a:spcAft>
                <a:spcPct val="0"/>
              </a:spcAft>
              <a:buClrTx/>
              <a:buSzTx/>
              <a:buFontTx/>
              <a:buAutoNum type="arabicPeriod"/>
              <a:tabLst>
                <a:tab pos="1620838" algn="l"/>
              </a:tabLst>
            </a:pPr>
            <a:r>
              <a:rPr kumimoji="0" lang="en-US" sz="2400" b="0" i="0" u="none" strike="noStrike" cap="none" normalizeH="0" baseline="0" dirty="0" smtClean="0">
                <a:ln>
                  <a:noFill/>
                </a:ln>
                <a:effectLst/>
                <a:latin typeface="Arial" pitchFamily="34" charset="0"/>
                <a:cs typeface="Times New Roman" pitchFamily="18" charset="0"/>
              </a:rPr>
              <a:t>Uluslararası geçişlerde kara yolunda geçiş sınırlamaları bulunurken transit ülkelerin tercih ettiği bir taşıma türü olmasından dolayı geçiş üstünlüğü verilmektedir.</a:t>
            </a:r>
            <a:endParaRPr kumimoji="0" lang="tr-TR" sz="2400" b="0" i="0" u="none" strike="noStrike" cap="none" normalizeH="0" baseline="0" dirty="0" smtClean="0">
              <a:ln>
                <a:noFill/>
              </a:ln>
              <a:effectLst/>
              <a:latin typeface="Arial" pitchFamily="34" charset="0"/>
              <a:cs typeface="Times New Roman" pitchFamily="18" charset="0"/>
            </a:endParaRPr>
          </a:p>
          <a:p>
            <a:pPr marL="1371600" marR="0" lvl="3" indent="0" algn="l" defTabSz="914400" rtl="0" eaLnBrk="0" fontAlgn="base" latinLnBrk="0" hangingPunct="0">
              <a:lnSpc>
                <a:spcPct val="100000"/>
              </a:lnSpc>
              <a:spcBef>
                <a:spcPct val="0"/>
              </a:spcBef>
              <a:spcAft>
                <a:spcPct val="0"/>
              </a:spcAft>
              <a:buClrTx/>
              <a:buSzTx/>
              <a:buFontTx/>
              <a:buAutoNum type="arabicPeriod"/>
              <a:tabLst>
                <a:tab pos="1620838" algn="l"/>
              </a:tabLst>
            </a:pPr>
            <a:endParaRPr kumimoji="0" lang="tr-TR" sz="1800" b="0" i="0" u="none" strike="noStrike" cap="none" normalizeH="0" baseline="0" dirty="0" smtClean="0">
              <a:ln>
                <a:noFill/>
              </a:ln>
              <a:effectLst/>
              <a:latin typeface="Arial" pitchFamily="34" charset="0"/>
              <a:cs typeface="Arial" pitchFamily="34" charset="0"/>
            </a:endParaRPr>
          </a:p>
          <a:p>
            <a:pPr marL="1371600" marR="0" lvl="3" indent="0" algn="l" defTabSz="914400" rtl="0" eaLnBrk="0" fontAlgn="base" latinLnBrk="0" hangingPunct="0">
              <a:lnSpc>
                <a:spcPct val="100000"/>
              </a:lnSpc>
              <a:spcBef>
                <a:spcPct val="0"/>
              </a:spcBef>
              <a:spcAft>
                <a:spcPct val="0"/>
              </a:spcAft>
              <a:buClrTx/>
              <a:buSzTx/>
              <a:buFontTx/>
              <a:buAutoNum type="arabicPeriod"/>
              <a:tabLst>
                <a:tab pos="1620838" algn="l"/>
              </a:tabLst>
            </a:pPr>
            <a:r>
              <a:rPr kumimoji="0" lang="en-US" sz="2400" b="0" i="0" u="none" strike="noStrike" cap="none" normalizeH="0" baseline="0" dirty="0" smtClean="0">
                <a:ln>
                  <a:noFill/>
                </a:ln>
                <a:effectLst/>
                <a:latin typeface="Arial" pitchFamily="34" charset="0"/>
                <a:cs typeface="Times New Roman" pitchFamily="18" charset="0"/>
              </a:rPr>
              <a:t>Transit süreleri kara yoluna göre biraz daha fazla olmasına rağmen sefer süreleri sabit durumdadır.</a:t>
            </a:r>
            <a:endParaRPr kumimoji="0" lang="en-US" sz="2400" b="0" i="0" u="none" strike="noStrike" cap="none" normalizeH="0" baseline="0" dirty="0" smtClean="0">
              <a:ln>
                <a:noFill/>
              </a:ln>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20838" algn="l"/>
              </a:tabLst>
            </a:pPr>
            <a:endParaRPr kumimoji="0" lang="tr-TR" sz="18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0" y="549275"/>
            <a:ext cx="8229600" cy="6308725"/>
          </a:xfrm>
        </p:spPr>
        <p:txBody>
          <a:bodyPr>
            <a:normAutofit fontScale="85000" lnSpcReduction="20000"/>
          </a:bodyPr>
          <a:lstStyle/>
          <a:p>
            <a:pPr lvl="3"/>
            <a:r>
              <a:rPr lang="en-US" sz="2600" dirty="0" smtClean="0"/>
              <a:t>Dış koşullardan (yağış, rüzgâr, ısı vb.) dolayı kapalı olan (G; H; U; Z vb.) vagonlarla taşınması gereken eşya yüklü vagonların kapı, pencere, kapak, vana vb. yerleri mühürlenir, uygun bir malzeme (bükülü tel, cıvata, asma kilit vb.) ile de emniyete alınabilir. Ayrıca kapalı vagonla taşınması gerektiği hâlde boyutları itibariyle ve göndericinin talebiyle açık vagonlarla gönderilmek zorunda kalınan eşya yüklü ve muşamba (branda ) ile örtülü bulunan açık vagonlar da mühürlenir.</a:t>
            </a:r>
            <a:endParaRPr lang="tr-TR" sz="2600" dirty="0" smtClean="0"/>
          </a:p>
          <a:p>
            <a:pPr lvl="3"/>
            <a:endParaRPr lang="tr-TR" sz="2600" dirty="0" smtClean="0"/>
          </a:p>
          <a:p>
            <a:r>
              <a:rPr lang="en-US" dirty="0" smtClean="0"/>
              <a:t>Furgonlar, eşyanın özelliği gereği yükleme yapılan açık vagonlar ve açık vagonlarla taşınması gereken ancak açık vagon talebinin karşılanamaması ve müşterinin uygun görmesi durumunda ise tahsis edilen kapalı vagonlar mühürlenmez.</a:t>
            </a:r>
            <a:endParaRPr lang="tr-TR" dirty="0" smtClean="0"/>
          </a:p>
          <a:p>
            <a:r>
              <a:rPr lang="en-US" dirty="0" smtClean="0"/>
              <a:t> </a:t>
            </a:r>
            <a:endParaRPr lang="tr-TR" sz="4400" dirty="0" smtClean="0"/>
          </a:p>
          <a:p>
            <a:pPr lvl="3"/>
            <a:r>
              <a:rPr lang="en-US" sz="2800" dirty="0" smtClean="0"/>
              <a:t>Mühürleri kaldırılmış olup bir müddet veya bütün gece ambarda (lojistik) ve istasyonda kalması gereken aktarmaya tabi olan vagonlar geçici olarak mühürlenir.</a:t>
            </a:r>
            <a:endParaRPr lang="tr-TR" sz="2800" dirty="0" smtClean="0"/>
          </a:p>
          <a:p>
            <a:endParaRPr lang="tr-T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66.jpeg"/>
          <p:cNvPicPr>
            <a:picLocks noGrp="1"/>
          </p:cNvPicPr>
          <p:nvPr>
            <p:ph idx="1"/>
          </p:nvPr>
        </p:nvPicPr>
        <p:blipFill>
          <a:blip r:embed="rId2" cstate="print"/>
          <a:stretch>
            <a:fillRect/>
          </a:stretch>
        </p:blipFill>
        <p:spPr>
          <a:xfrm>
            <a:off x="179512" y="0"/>
            <a:ext cx="8784976" cy="6858000"/>
          </a:xfrm>
          <a:prstGeom prst="rect">
            <a:avLst/>
          </a:prstGeom>
        </p:spPr>
      </p:pic>
      <p:sp>
        <p:nvSpPr>
          <p:cNvPr id="2" name="1 Başlık"/>
          <p:cNvSpPr>
            <a:spLocks noGrp="1"/>
          </p:cNvSpPr>
          <p:nvPr>
            <p:ph type="title"/>
          </p:nvPr>
        </p:nvSpPr>
        <p:spPr/>
        <p:txBody>
          <a:bodyPr/>
          <a:lstStyle/>
          <a:p>
            <a:endParaRPr lang="tr-T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p:txBody>
          <a:bodyPr/>
          <a:lstStyle/>
          <a:p>
            <a:r>
              <a:rPr lang="tr-TR" dirty="0" smtClean="0"/>
              <a:t>Teşekkürler </a:t>
            </a:r>
            <a:endParaRPr lang="tr-TR" dirty="0"/>
          </a:p>
        </p:txBody>
      </p:sp>
      <p:sp>
        <p:nvSpPr>
          <p:cNvPr id="6" name="5 Alt Başlık"/>
          <p:cNvSpPr>
            <a:spLocks noGrp="1"/>
          </p:cNvSpPr>
          <p:nvPr>
            <p:ph type="subTitle" idx="1"/>
          </p:nvPr>
        </p:nvSpPr>
        <p:spPr/>
        <p:txBody>
          <a:bodyPr>
            <a:normAutofit/>
          </a:bodyPr>
          <a:lstStyle/>
          <a:p>
            <a:endParaRPr lang="tr-TR"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196752"/>
            <a:ext cx="8686800" cy="5661248"/>
          </a:xfrm>
          <a:solidFill>
            <a:schemeClr val="bg1"/>
          </a:solidFill>
        </p:spPr>
        <p:txBody>
          <a:bodyPr>
            <a:normAutofit lnSpcReduction="10000"/>
          </a:bodyPr>
          <a:lstStyle/>
          <a:p>
            <a:pPr lvl="3"/>
            <a:r>
              <a:rPr lang="en-US" sz="2400" dirty="0" smtClean="0"/>
              <a:t>Transit süreleri base telic bölgelerinde kara yolu ve deniz yoluna göre daha uzun sampan alabilmektedir.</a:t>
            </a:r>
            <a:endParaRPr lang="tr-TR" sz="2400" dirty="0" smtClean="0"/>
          </a:p>
          <a:p>
            <a:pPr lvl="3"/>
            <a:endParaRPr lang="tr-TR" sz="2400" dirty="0" smtClean="0"/>
          </a:p>
          <a:p>
            <a:pPr lvl="3"/>
            <a:r>
              <a:rPr lang="en-US" sz="2400" dirty="0" smtClean="0"/>
              <a:t>Turkey içindeki parked, tablemat daha uzun sürelerde yapılabilmektedir. Örneğin; Almanac çıkışlı tren Kapıkule’ye 5 günde gÖzellikle elmesine rağmen, Derince’ ye 3-4 günde varabilmektedir.</a:t>
            </a:r>
            <a:endParaRPr lang="tr-TR" sz="2400" dirty="0" smtClean="0"/>
          </a:p>
          <a:p>
            <a:pPr lvl="3"/>
            <a:endParaRPr lang="tr-TR" sz="2400" dirty="0" smtClean="0"/>
          </a:p>
          <a:p>
            <a:pPr lvl="3"/>
            <a:r>
              <a:rPr lang="en-US" sz="2400" dirty="0" smtClean="0"/>
              <a:t>Kapıdan Kapıdan teslimlerde Avrupa’da çoğu yerlerde fabric için Kadar ray bağlantısı olmasına rağmen, Türkiye’de bu imkân yok denecek kadar azdır.</a:t>
            </a:r>
            <a:endParaRPr lang="tr-TR" sz="2400" dirty="0" smtClean="0"/>
          </a:p>
          <a:p>
            <a:pPr lvl="3"/>
            <a:endParaRPr lang="tr-TR" sz="2400" dirty="0" smtClean="0"/>
          </a:p>
          <a:p>
            <a:pPr lvl="3"/>
            <a:r>
              <a:rPr lang="en-US" sz="2400" dirty="0" smtClean="0"/>
              <a:t>Kapıdan kapıya teslimlerde çoğu yerde tren en yakın istasyona kadar gelebilmekte, fakat teslim adresi için ayrıca kamyon aktarmasına gereksinim duyulmaktadır.</a:t>
            </a:r>
            <a:endParaRPr lang="tr-TR" sz="2400" dirty="0" smtClean="0"/>
          </a:p>
          <a:p>
            <a:pPr>
              <a:buNone/>
            </a:pPr>
            <a:endParaRPr lang="tr-TR" dirty="0"/>
          </a:p>
        </p:txBody>
      </p:sp>
      <p:sp>
        <p:nvSpPr>
          <p:cNvPr id="2" name="1 Başlık"/>
          <p:cNvSpPr>
            <a:spLocks noGrp="1"/>
          </p:cNvSpPr>
          <p:nvPr>
            <p:ph type="title"/>
          </p:nvPr>
        </p:nvSpPr>
        <p:spPr>
          <a:xfrm>
            <a:off x="-252536" y="274638"/>
            <a:ext cx="8939336" cy="1143000"/>
          </a:xfrm>
        </p:spPr>
        <p:txBody>
          <a:bodyPr>
            <a:normAutofit fontScale="90000"/>
          </a:bodyPr>
          <a:lstStyle/>
          <a:p>
            <a:r>
              <a:rPr lang="en-US" b="1" dirty="0" smtClean="0"/>
              <a:t>Demir Yolo Taşımacılığının Dezavantajlı Yönleri</a:t>
            </a:r>
            <a:r>
              <a:rPr lang="tr-TR" b="1" dirty="0" smtClean="0"/>
              <a:t/>
            </a:r>
            <a:br>
              <a:rPr lang="tr-TR" b="1" dirty="0" smtClean="0"/>
            </a:b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Resim Yer Tutucusu" descr="1280px-JR-Maglev-MLX01-2.jpg"/>
          <p:cNvPicPr>
            <a:picLocks noGrp="1" noChangeAspect="1"/>
          </p:cNvPicPr>
          <p:nvPr>
            <p:ph type="pic" idx="4294967295"/>
          </p:nvPr>
        </p:nvPicPr>
        <p:blipFill>
          <a:blip r:embed="rId2" cstate="print"/>
          <a:srcRect/>
          <a:stretch>
            <a:fillRect/>
          </a:stretch>
        </p:blipFill>
        <p:spPr>
          <a:xfrm>
            <a:off x="0" y="188913"/>
            <a:ext cx="8569325" cy="5761037"/>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68760"/>
            <a:ext cx="8229600" cy="5589240"/>
          </a:xfrm>
        </p:spPr>
        <p:txBody>
          <a:bodyPr>
            <a:normAutofit fontScale="92500" lnSpcReduction="20000"/>
          </a:bodyPr>
          <a:lstStyle/>
          <a:p>
            <a:r>
              <a:rPr lang="en-US" b="1" dirty="0" smtClean="0"/>
              <a:t>Demir yolu taşıma sistemi kullanılarak diğer taşıma modlarıyla bağlantılı olarak da taşıma yapılması mümkündür. Bu taşımalar, TCDD tarafından işletilen ve demir yolu bağlantısı bulunan (Haydarpaşa, Alsancak, Mersin, Bandırma, Samsun, Derince, İskenderun) limanlar bağlantısıyla deniz yolu + demir yolu, bunun yanı sıra kara yolu + demir yolu bağlantılı kombine transit taşımacılık yapılması mümkündür.</a:t>
            </a:r>
            <a:endParaRPr lang="tr-TR" b="1" dirty="0" smtClean="0"/>
          </a:p>
          <a:p>
            <a:endParaRPr lang="tr-TR" b="1" dirty="0" smtClean="0"/>
          </a:p>
          <a:p>
            <a:endParaRPr lang="tr-TR" b="1" dirty="0" smtClean="0"/>
          </a:p>
          <a:p>
            <a:r>
              <a:rPr lang="en-US" b="1" dirty="0" smtClean="0"/>
              <a:t>Kombine taşımacılık şekliyle, Avrupa ülkeleri ile Yakın Doğu ülkeleri veya Orta Asya ülkeleriyle alternatif bir taşıma koridoru oluşturulması ve uzun mesafeli taşımalarda avantajlı bir taşımacılık yöntemini oluşturmaktadır.</a:t>
            </a:r>
            <a:endParaRPr lang="tr-TR" b="1" dirty="0" smtClean="0"/>
          </a:p>
          <a:p>
            <a:endParaRPr lang="tr-TR" b="1" dirty="0" smtClean="0"/>
          </a:p>
          <a:p>
            <a:endParaRPr lang="tr-TR" b="1" dirty="0" smtClean="0"/>
          </a:p>
          <a:p>
            <a:r>
              <a:rPr lang="en-US" b="1" dirty="0" smtClean="0"/>
              <a:t>Ayrıca, TCDD vagon parkında bulunan değişik tipteki vagonlarla ihracat ve kombine transit eşya taşımacılığı da yapılabilmektedir.</a:t>
            </a:r>
            <a:endParaRPr lang="tr-TR" b="1" dirty="0" smtClean="0"/>
          </a:p>
          <a:p>
            <a:endParaRPr lang="tr-TR" dirty="0"/>
          </a:p>
        </p:txBody>
      </p:sp>
      <p:sp>
        <p:nvSpPr>
          <p:cNvPr id="2" name="1 Başlık"/>
          <p:cNvSpPr>
            <a:spLocks noGrp="1"/>
          </p:cNvSpPr>
          <p:nvPr>
            <p:ph type="title"/>
          </p:nvPr>
        </p:nvSpPr>
        <p:spPr/>
        <p:txBody>
          <a:bodyPr>
            <a:normAutofit fontScale="90000"/>
          </a:bodyPr>
          <a:lstStyle/>
          <a:p>
            <a:r>
              <a:rPr lang="en-US" b="1" dirty="0" smtClean="0"/>
              <a:t>Demir Yolu Bağlantısı Transit Taşıma Kombinasyonları</a:t>
            </a:r>
            <a:r>
              <a:rPr lang="tr-TR" b="1" dirty="0" smtClean="0"/>
              <a:t/>
            </a:r>
            <a:br>
              <a:rPr lang="tr-TR" b="1" dirty="0" smtClean="0"/>
            </a:b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endParaRPr lang="tr-TR" dirty="0"/>
          </a:p>
        </p:txBody>
      </p:sp>
      <p:sp>
        <p:nvSpPr>
          <p:cNvPr id="7" name="6 Metin Yer Tutucusu"/>
          <p:cNvSpPr>
            <a:spLocks noGrp="1"/>
          </p:cNvSpPr>
          <p:nvPr>
            <p:ph type="body" sz="half" idx="2"/>
          </p:nvPr>
        </p:nvSpPr>
        <p:spPr/>
        <p:txBody>
          <a:bodyPr/>
          <a:lstStyle/>
          <a:p>
            <a:endParaRPr lang="tr-TR" dirty="0"/>
          </a:p>
        </p:txBody>
      </p:sp>
      <p:pic>
        <p:nvPicPr>
          <p:cNvPr id="10" name="7 Resim Yer Tutucusu" descr="2023-hedefleri.gif"/>
          <p:cNvPicPr>
            <a:picLocks noGrp="1" noChangeAspect="1"/>
          </p:cNvPicPr>
          <p:nvPr>
            <p:ph type="pic" idx="1"/>
          </p:nvPr>
        </p:nvPicPr>
        <p:blipFill>
          <a:blip r:embed="rId2" cstate="print"/>
          <a:srcRect l="6923" r="6923"/>
          <a:stretch>
            <a:fillRect/>
          </a:stretch>
        </p:blipFill>
        <p:spPr>
          <a:xfrm>
            <a:off x="251520" y="188640"/>
            <a:ext cx="8496944" cy="6278488"/>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239</TotalTime>
  <Words>1987</Words>
  <Application>Microsoft Office PowerPoint</Application>
  <PresentationFormat>Ekran Gösterisi (4:3)</PresentationFormat>
  <Paragraphs>277</Paragraphs>
  <Slides>52</Slides>
  <Notes>1</Notes>
  <HiddenSlides>0</HiddenSlides>
  <MMClips>0</MMClips>
  <ScaleCrop>false</ScaleCrop>
  <HeadingPairs>
    <vt:vector size="4" baseType="variant">
      <vt:variant>
        <vt:lpstr>Tema</vt:lpstr>
      </vt:variant>
      <vt:variant>
        <vt:i4>2</vt:i4>
      </vt:variant>
      <vt:variant>
        <vt:lpstr>Slayt Başlıkları</vt:lpstr>
      </vt:variant>
      <vt:variant>
        <vt:i4>52</vt:i4>
      </vt:variant>
    </vt:vector>
  </HeadingPairs>
  <TitlesOfParts>
    <vt:vector size="54" baseType="lpstr">
      <vt:lpstr>Dalga Biçimi</vt:lpstr>
      <vt:lpstr>Üst Düzey</vt:lpstr>
      <vt:lpstr>      Bu proje Avrupa Birliği ve Türkiye Cumhuriyeti tarafından finanse edilmektedir. </vt:lpstr>
      <vt:lpstr>DEMİR YOLU TAŞIMACILIĞI</vt:lpstr>
      <vt:lpstr>    </vt:lpstr>
      <vt:lpstr>   </vt:lpstr>
      <vt:lpstr>  </vt:lpstr>
      <vt:lpstr>Demir Yolo Taşımacılığının Dezavantajlı Yönleri </vt:lpstr>
      <vt:lpstr>PowerPoint Sunusu</vt:lpstr>
      <vt:lpstr>Demir Yolu Bağlantısı Transit Taşıma Kombinasyonları </vt:lpstr>
      <vt:lpstr>PowerPoint Sunusu</vt:lpstr>
      <vt:lpstr>Ülkemizde Demir Yolları ve Vagon Üretimi   </vt:lpstr>
      <vt:lpstr>PowerPoint Sunusu</vt:lpstr>
      <vt:lpstr>Lojistik Sektörü ve Demir Yolları</vt:lpstr>
      <vt:lpstr>PowerPoint Sunusu</vt:lpstr>
      <vt:lpstr>Lojistik Sektörü ve Demir Yolları</vt:lpstr>
      <vt:lpstr>Avrupa Birliği Demir Yolları Birliği (The Community of European Railways-CER)</vt:lpstr>
      <vt:lpstr>PowerPoint Sunusu</vt:lpstr>
      <vt:lpstr>PowerPoint Sunusu</vt:lpstr>
      <vt:lpstr>Uluslar Arası Demir Yolu Eşya Taşımacılığında Taraflar </vt:lpstr>
      <vt:lpstr> </vt:lpstr>
      <vt:lpstr>Gönderici Olarak Lojistik Firmalardır Görev ve Sorumlulukları </vt:lpstr>
      <vt:lpstr>PowerPoint Sunusu</vt:lpstr>
      <vt:lpstr>PowerPoint Sunusu</vt:lpstr>
      <vt:lpstr>Gönderici Olarak Lojistik Firmanın Yetkileri </vt:lpstr>
      <vt:lpstr>PowerPoint Sunusu</vt:lpstr>
      <vt:lpstr>Taşıyıcı İşletmenin Görevleri </vt:lpstr>
      <vt:lpstr> </vt:lpstr>
      <vt:lpstr>PowerPoint Sunusu</vt:lpstr>
      <vt:lpstr>Taşıyıcının Yetkileri </vt:lpstr>
      <vt:lpstr> </vt:lpstr>
      <vt:lpstr>ALICI</vt:lpstr>
      <vt:lpstr>Alıcı Olarak Lojistik Firmanın Sorumlulukları </vt:lpstr>
      <vt:lpstr>PowerPoint Sunusu</vt:lpstr>
      <vt:lpstr>PowerPoint Sunusu</vt:lpstr>
      <vt:lpstr>Alıcı Olarak Lojistik Firmanın Yetkileri </vt:lpstr>
      <vt:lpstr> </vt:lpstr>
      <vt:lpstr>. DEMİR YOLU TAŞIMACILIĞINDA SÜRECİN BELİRLENMESİ Sipariş Almak ve Yükleme Yapmak </vt:lpstr>
      <vt:lpstr>PowerPoint Sunusu</vt:lpstr>
      <vt:lpstr>Yabancı Demir Yollarına Ait Vagonların Tahsisi ve Yurt Dışı Edilmeleri </vt:lpstr>
      <vt:lpstr> </vt:lpstr>
      <vt:lpstr>PowerPoint Sunusu</vt:lpstr>
      <vt:lpstr>Özel Taşımalar Taşıma Araçlarının Taşınması </vt:lpstr>
      <vt:lpstr>Cenaze Taşımaları </vt:lpstr>
      <vt:lpstr>Özel Trenle Taşıma </vt:lpstr>
      <vt:lpstr>Yurt İçi Yük Taşımacılığı </vt:lpstr>
      <vt:lpstr>TCDD'ye Ait Vagonlarla Yapılan Taşımalar</vt:lpstr>
      <vt:lpstr>Sahibine Ait Vagonlarla Yapılan Taşımalar</vt:lpstr>
      <vt:lpstr>Fiyatlandırma, Mühürleme ve Etiketlendirme </vt:lpstr>
      <vt:lpstr>PowerPoint Sunusu</vt:lpstr>
      <vt:lpstr>Vagonların Mühürlenmesi</vt:lpstr>
      <vt:lpstr>PowerPoint Sunusu</vt:lpstr>
      <vt:lpstr>PowerPoint Sunusu</vt:lpstr>
      <vt:lpstr>Teşekkürler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DEMİR YOLU TAŞIMACILIĞI</dc:title>
  <dc:creator>öle böle minecraft sinci</dc:creator>
  <cp:lastModifiedBy>Bilal Keskin</cp:lastModifiedBy>
  <cp:revision>33</cp:revision>
  <dcterms:created xsi:type="dcterms:W3CDTF">2016-03-29T11:32:30Z</dcterms:created>
  <dcterms:modified xsi:type="dcterms:W3CDTF">2016-04-24T07:49:53Z</dcterms:modified>
</cp:coreProperties>
</file>